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6" r:id="rId6"/>
    <p:sldId id="305" r:id="rId7"/>
    <p:sldId id="301" r:id="rId8"/>
    <p:sldId id="302" r:id="rId9"/>
    <p:sldId id="262" r:id="rId10"/>
    <p:sldId id="263" r:id="rId11"/>
    <p:sldId id="266" r:id="rId12"/>
    <p:sldId id="267" r:id="rId13"/>
    <p:sldId id="279" r:id="rId14"/>
    <p:sldId id="303" r:id="rId15"/>
    <p:sldId id="287" r:id="rId16"/>
    <p:sldId id="294" r:id="rId17"/>
    <p:sldId id="290" r:id="rId18"/>
    <p:sldId id="271" r:id="rId19"/>
    <p:sldId id="270" r:id="rId20"/>
    <p:sldId id="297" r:id="rId21"/>
    <p:sldId id="300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1A5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7"/>
    <p:restoredTop sz="90427" autoAdjust="0"/>
  </p:normalViewPr>
  <p:slideViewPr>
    <p:cSldViewPr snapToGrid="0" snapToObjects="1">
      <p:cViewPr varScale="1">
        <p:scale>
          <a:sx n="103" d="100"/>
          <a:sy n="103" d="100"/>
        </p:scale>
        <p:origin x="-6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C6614-85A2-42FF-A9E6-446667794BC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DAABA28-EC92-487D-9DF4-128DC6CE7A9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k-SK" sz="1100" b="0" noProof="0" dirty="0" err="1" smtClean="0"/>
            <a:t>emedikácia</a:t>
          </a:r>
          <a:endParaRPr lang="sk-SK" sz="1100" b="0" noProof="0" dirty="0"/>
        </a:p>
      </dgm:t>
    </dgm:pt>
    <dgm:pt modelId="{8A4AC6AF-C2F9-4352-902F-EB43DEA3BFCA}" type="parTrans" cxnId="{59027699-0375-4264-B4F7-F279F7214853}">
      <dgm:prSet/>
      <dgm:spPr/>
      <dgm:t>
        <a:bodyPr/>
        <a:lstStyle/>
        <a:p>
          <a:endParaRPr lang="sk-SK"/>
        </a:p>
      </dgm:t>
    </dgm:pt>
    <dgm:pt modelId="{3D788F3D-F812-4016-97CF-D174C7D13B87}" type="sibTrans" cxnId="{59027699-0375-4264-B4F7-F279F721485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sz="1100" b="0" noProof="0" dirty="0" err="1" smtClean="0"/>
            <a:t>erecept</a:t>
          </a:r>
          <a:endParaRPr lang="sk-SK" sz="1100" b="0" noProof="0" dirty="0"/>
        </a:p>
      </dgm:t>
    </dgm:pt>
    <dgm:pt modelId="{55B708A5-A638-4F8D-B043-0F0FC175B62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sk-SK" sz="1100" b="0" dirty="0" smtClean="0"/>
            <a:t>Autentifikácia / </a:t>
          </a:r>
          <a:br>
            <a:rPr lang="sk-SK" sz="1100" b="0" dirty="0" smtClean="0"/>
          </a:br>
          <a:r>
            <a:rPr lang="sk-SK" sz="1100" b="0" dirty="0" smtClean="0"/>
            <a:t>Podporné </a:t>
          </a:r>
          <a:r>
            <a:rPr lang="sk-SK" sz="1100" b="0" dirty="0"/>
            <a:t>služby</a:t>
          </a:r>
        </a:p>
      </dgm:t>
    </dgm:pt>
    <dgm:pt modelId="{6495B1BD-76AB-4B3C-903D-0C5DF6FB1BBF}" type="parTrans" cxnId="{93DFCC2B-3E82-432C-9FD7-630C68681D9A}">
      <dgm:prSet/>
      <dgm:spPr/>
      <dgm:t>
        <a:bodyPr/>
        <a:lstStyle/>
        <a:p>
          <a:endParaRPr lang="sk-SK"/>
        </a:p>
      </dgm:t>
    </dgm:pt>
    <dgm:pt modelId="{B950D6A6-DDD0-4EB2-88A0-13F727CB4938}" type="sibTrans" cxnId="{93DFCC2B-3E82-432C-9FD7-630C68681D9A}">
      <dgm:prSet custT="1"/>
      <dgm:spPr>
        <a:pattFill prst="ltUp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sk-SK" sz="1100" b="0" dirty="0" err="1" smtClean="0">
              <a:solidFill>
                <a:schemeClr val="tx1"/>
              </a:solidFill>
            </a:rPr>
            <a:t>elab</a:t>
          </a:r>
          <a:endParaRPr lang="sk-SK" sz="1100" b="0" dirty="0">
            <a:solidFill>
              <a:schemeClr val="tx1"/>
            </a:solidFill>
          </a:endParaRPr>
        </a:p>
      </dgm:t>
    </dgm:pt>
    <dgm:pt modelId="{3D5344CA-4F87-4BAA-8702-6A1C83842F3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k-SK" sz="1100" b="0" dirty="0"/>
            <a:t>eZKO / NPZ</a:t>
          </a:r>
        </a:p>
      </dgm:t>
    </dgm:pt>
    <dgm:pt modelId="{D7C1A4E9-1633-4B08-8C23-F2272D8BE4B1}" type="parTrans" cxnId="{8DFAD07D-94ED-41CF-A276-CE62E53E08DE}">
      <dgm:prSet/>
      <dgm:spPr/>
      <dgm:t>
        <a:bodyPr/>
        <a:lstStyle/>
        <a:p>
          <a:endParaRPr lang="sk-SK"/>
        </a:p>
      </dgm:t>
    </dgm:pt>
    <dgm:pt modelId="{62E9BBC7-6D45-4DB7-B23B-5B8733B7A99F}" type="sibTrans" cxnId="{8DFAD07D-94ED-41CF-A276-CE62E53E08D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k-SK" sz="1100" b="0" noProof="0" dirty="0" err="1" smtClean="0"/>
            <a:t>evyšetrenie</a:t>
          </a:r>
          <a:endParaRPr lang="sk-SK" sz="1100" b="0" noProof="0" dirty="0"/>
        </a:p>
      </dgm:t>
    </dgm:pt>
    <dgm:pt modelId="{74B37174-F4E4-4F84-BF40-6A43AFDF1341}" type="pres">
      <dgm:prSet presAssocID="{9EBC6614-85A2-42FF-A9E6-446667794B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95D3493B-312E-4301-9A5F-E96A3680FFEE}" type="pres">
      <dgm:prSet presAssocID="{1DAABA28-EC92-487D-9DF4-128DC6CE7A95}" presName="composite" presStyleCnt="0"/>
      <dgm:spPr/>
    </dgm:pt>
    <dgm:pt modelId="{2D6663BA-1AD9-4953-AB70-CDECB49CD49F}" type="pres">
      <dgm:prSet presAssocID="{1DAABA28-EC92-487D-9DF4-128DC6CE7A95}" presName="Parent1" presStyleLbl="node1" presStyleIdx="0" presStyleCnt="6" custScaleX="110000" custScaleY="110000" custLinFactNeighborX="-378" custLinFactNeighborY="8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CB2415C-959E-4F38-9CB2-F98C2BB2B3ED}" type="pres">
      <dgm:prSet presAssocID="{1DAABA28-EC92-487D-9DF4-128DC6CE7A9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7235FE8-EB88-4C21-AB01-A406A198A299}" type="pres">
      <dgm:prSet presAssocID="{1DAABA28-EC92-487D-9DF4-128DC6CE7A95}" presName="BalanceSpacing" presStyleCnt="0"/>
      <dgm:spPr/>
    </dgm:pt>
    <dgm:pt modelId="{0BA7B57D-CB20-4200-AD4E-021298098149}" type="pres">
      <dgm:prSet presAssocID="{1DAABA28-EC92-487D-9DF4-128DC6CE7A95}" presName="BalanceSpacing1" presStyleCnt="0"/>
      <dgm:spPr/>
    </dgm:pt>
    <dgm:pt modelId="{2657FEE9-1C96-46D7-827D-9591F478C0FE}" type="pres">
      <dgm:prSet presAssocID="{3D788F3D-F812-4016-97CF-D174C7D13B87}" presName="Accent1Text" presStyleLbl="node1" presStyleIdx="1" presStyleCnt="6" custScaleX="110000" custScaleY="110000" custLinFactNeighborX="-378" custLinFactNeighborY="8226"/>
      <dgm:spPr/>
      <dgm:t>
        <a:bodyPr/>
        <a:lstStyle/>
        <a:p>
          <a:endParaRPr lang="sk-SK"/>
        </a:p>
      </dgm:t>
    </dgm:pt>
    <dgm:pt modelId="{073AB430-EDEB-429D-BE9C-84CDE9C8C300}" type="pres">
      <dgm:prSet presAssocID="{3D788F3D-F812-4016-97CF-D174C7D13B87}" presName="spaceBetweenRectangles" presStyleCnt="0"/>
      <dgm:spPr/>
    </dgm:pt>
    <dgm:pt modelId="{78F32E3A-472F-4900-93A9-ECAEDFF6A450}" type="pres">
      <dgm:prSet presAssocID="{55B708A5-A638-4F8D-B043-0F0FC175B628}" presName="composite" presStyleCnt="0"/>
      <dgm:spPr/>
    </dgm:pt>
    <dgm:pt modelId="{82CD7CE5-CE29-4BB4-9061-A158E4BF7EFE}" type="pres">
      <dgm:prSet presAssocID="{55B708A5-A638-4F8D-B043-0F0FC175B628}" presName="Parent1" presStyleLbl="node1" presStyleIdx="2" presStyleCnt="6" custScaleX="109321" custScaleY="11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052D718-1A0C-4239-A32C-96D54FC5A194}" type="pres">
      <dgm:prSet presAssocID="{55B708A5-A638-4F8D-B043-0F0FC175B62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D2DFE64-CDD3-4A82-8D53-BD17BE73A8B0}" type="pres">
      <dgm:prSet presAssocID="{55B708A5-A638-4F8D-B043-0F0FC175B628}" presName="BalanceSpacing" presStyleCnt="0"/>
      <dgm:spPr/>
    </dgm:pt>
    <dgm:pt modelId="{2D48B2C8-A12E-4172-92A2-C7C73E709108}" type="pres">
      <dgm:prSet presAssocID="{55B708A5-A638-4F8D-B043-0F0FC175B628}" presName="BalanceSpacing1" presStyleCnt="0"/>
      <dgm:spPr/>
    </dgm:pt>
    <dgm:pt modelId="{AC9E324B-3A41-41E4-9B15-2D64DA0B896B}" type="pres">
      <dgm:prSet presAssocID="{B950D6A6-DDD0-4EB2-88A0-13F727CB4938}" presName="Accent1Text" presStyleLbl="node1" presStyleIdx="3" presStyleCnt="6" custScaleX="110000" custScaleY="110000"/>
      <dgm:spPr/>
      <dgm:t>
        <a:bodyPr/>
        <a:lstStyle/>
        <a:p>
          <a:endParaRPr lang="sk-SK"/>
        </a:p>
      </dgm:t>
    </dgm:pt>
    <dgm:pt modelId="{DBB72F87-5722-47C4-820D-8771B29A524E}" type="pres">
      <dgm:prSet presAssocID="{B950D6A6-DDD0-4EB2-88A0-13F727CB4938}" presName="spaceBetweenRectangles" presStyleCnt="0"/>
      <dgm:spPr/>
    </dgm:pt>
    <dgm:pt modelId="{1FE011FF-CD13-4A5A-8427-8046DC1AFA75}" type="pres">
      <dgm:prSet presAssocID="{3D5344CA-4F87-4BAA-8702-6A1C83842F3B}" presName="composite" presStyleCnt="0"/>
      <dgm:spPr/>
    </dgm:pt>
    <dgm:pt modelId="{BA34A22D-1A48-482F-8FE7-C283CF8D4D64}" type="pres">
      <dgm:prSet presAssocID="{3D5344CA-4F87-4BAA-8702-6A1C83842F3B}" presName="Parent1" presStyleLbl="node1" presStyleIdx="4" presStyleCnt="6" custScaleX="110000" custScaleY="110000" custLinFactNeighborY="-84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F11B2D-A226-4C92-898F-50EBE527423A}" type="pres">
      <dgm:prSet presAssocID="{3D5344CA-4F87-4BAA-8702-6A1C83842F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422688A-9262-498D-B852-DEBD0B53391D}" type="pres">
      <dgm:prSet presAssocID="{3D5344CA-4F87-4BAA-8702-6A1C83842F3B}" presName="BalanceSpacing" presStyleCnt="0"/>
      <dgm:spPr/>
    </dgm:pt>
    <dgm:pt modelId="{88FEDEAA-DD5A-4E1E-AE61-64D75133774C}" type="pres">
      <dgm:prSet presAssocID="{3D5344CA-4F87-4BAA-8702-6A1C83842F3B}" presName="BalanceSpacing1" presStyleCnt="0"/>
      <dgm:spPr/>
    </dgm:pt>
    <dgm:pt modelId="{16890912-8E1D-4B5D-83A2-5D2D9C1A9B09}" type="pres">
      <dgm:prSet presAssocID="{62E9BBC7-6D45-4DB7-B23B-5B8733B7A99F}" presName="Accent1Text" presStyleLbl="node1" presStyleIdx="5" presStyleCnt="6" custScaleX="110000" custScaleY="110000" custLinFactNeighborY="-8453"/>
      <dgm:spPr/>
      <dgm:t>
        <a:bodyPr/>
        <a:lstStyle/>
        <a:p>
          <a:endParaRPr lang="sk-SK"/>
        </a:p>
      </dgm:t>
    </dgm:pt>
  </dgm:ptLst>
  <dgm:cxnLst>
    <dgm:cxn modelId="{D3DF429C-1A2D-8B4F-AA33-1208509A28ED}" type="presOf" srcId="{3D788F3D-F812-4016-97CF-D174C7D13B87}" destId="{2657FEE9-1C96-46D7-827D-9591F478C0FE}" srcOrd="0" destOrd="0" presId="urn:microsoft.com/office/officeart/2008/layout/AlternatingHexagons"/>
    <dgm:cxn modelId="{59F4E748-10B2-B54C-A959-FE6322CBDD51}" type="presOf" srcId="{62E9BBC7-6D45-4DB7-B23B-5B8733B7A99F}" destId="{16890912-8E1D-4B5D-83A2-5D2D9C1A9B09}" srcOrd="0" destOrd="0" presId="urn:microsoft.com/office/officeart/2008/layout/AlternatingHexagons"/>
    <dgm:cxn modelId="{8DFAD07D-94ED-41CF-A276-CE62E53E08DE}" srcId="{9EBC6614-85A2-42FF-A9E6-446667794BCE}" destId="{3D5344CA-4F87-4BAA-8702-6A1C83842F3B}" srcOrd="2" destOrd="0" parTransId="{D7C1A4E9-1633-4B08-8C23-F2272D8BE4B1}" sibTransId="{62E9BBC7-6D45-4DB7-B23B-5B8733B7A99F}"/>
    <dgm:cxn modelId="{AD956D21-ADE8-3045-BCDB-CCB260D2F3CA}" type="presOf" srcId="{1DAABA28-EC92-487D-9DF4-128DC6CE7A95}" destId="{2D6663BA-1AD9-4953-AB70-CDECB49CD49F}" srcOrd="0" destOrd="0" presId="urn:microsoft.com/office/officeart/2008/layout/AlternatingHexagons"/>
    <dgm:cxn modelId="{59027699-0375-4264-B4F7-F279F7214853}" srcId="{9EBC6614-85A2-42FF-A9E6-446667794BCE}" destId="{1DAABA28-EC92-487D-9DF4-128DC6CE7A95}" srcOrd="0" destOrd="0" parTransId="{8A4AC6AF-C2F9-4352-902F-EB43DEA3BFCA}" sibTransId="{3D788F3D-F812-4016-97CF-D174C7D13B87}"/>
    <dgm:cxn modelId="{7AE9FFF3-EA49-1A45-BB1D-19D2BF9CD3E7}" type="presOf" srcId="{3D5344CA-4F87-4BAA-8702-6A1C83842F3B}" destId="{BA34A22D-1A48-482F-8FE7-C283CF8D4D64}" srcOrd="0" destOrd="0" presId="urn:microsoft.com/office/officeart/2008/layout/AlternatingHexagons"/>
    <dgm:cxn modelId="{95D46AF6-B225-D842-AC21-8B7B6C177D53}" type="presOf" srcId="{9EBC6614-85A2-42FF-A9E6-446667794BCE}" destId="{74B37174-F4E4-4F84-BF40-6A43AFDF1341}" srcOrd="0" destOrd="0" presId="urn:microsoft.com/office/officeart/2008/layout/AlternatingHexagons"/>
    <dgm:cxn modelId="{58FBD521-0964-CC48-BA8C-80FF8F577D03}" type="presOf" srcId="{B950D6A6-DDD0-4EB2-88A0-13F727CB4938}" destId="{AC9E324B-3A41-41E4-9B15-2D64DA0B896B}" srcOrd="0" destOrd="0" presId="urn:microsoft.com/office/officeart/2008/layout/AlternatingHexagons"/>
    <dgm:cxn modelId="{5D9F013D-B661-8147-BD17-128EACAF9A43}" type="presOf" srcId="{55B708A5-A638-4F8D-B043-0F0FC175B628}" destId="{82CD7CE5-CE29-4BB4-9061-A158E4BF7EFE}" srcOrd="0" destOrd="0" presId="urn:microsoft.com/office/officeart/2008/layout/AlternatingHexagons"/>
    <dgm:cxn modelId="{93DFCC2B-3E82-432C-9FD7-630C68681D9A}" srcId="{9EBC6614-85A2-42FF-A9E6-446667794BCE}" destId="{55B708A5-A638-4F8D-B043-0F0FC175B628}" srcOrd="1" destOrd="0" parTransId="{6495B1BD-76AB-4B3C-903D-0C5DF6FB1BBF}" sibTransId="{B950D6A6-DDD0-4EB2-88A0-13F727CB4938}"/>
    <dgm:cxn modelId="{B4552AE8-5028-1A46-B33E-E0C0AF92FD81}" type="presParOf" srcId="{74B37174-F4E4-4F84-BF40-6A43AFDF1341}" destId="{95D3493B-312E-4301-9A5F-E96A3680FFEE}" srcOrd="0" destOrd="0" presId="urn:microsoft.com/office/officeart/2008/layout/AlternatingHexagons"/>
    <dgm:cxn modelId="{ACFEB82E-3447-5E4B-8C99-69C7C6BB5921}" type="presParOf" srcId="{95D3493B-312E-4301-9A5F-E96A3680FFEE}" destId="{2D6663BA-1AD9-4953-AB70-CDECB49CD49F}" srcOrd="0" destOrd="0" presId="urn:microsoft.com/office/officeart/2008/layout/AlternatingHexagons"/>
    <dgm:cxn modelId="{947B5707-3D99-584B-934A-6F44A3118637}" type="presParOf" srcId="{95D3493B-312E-4301-9A5F-E96A3680FFEE}" destId="{FCB2415C-959E-4F38-9CB2-F98C2BB2B3ED}" srcOrd="1" destOrd="0" presId="urn:microsoft.com/office/officeart/2008/layout/AlternatingHexagons"/>
    <dgm:cxn modelId="{07EE48C0-C787-2F4E-92ED-639537505B73}" type="presParOf" srcId="{95D3493B-312E-4301-9A5F-E96A3680FFEE}" destId="{97235FE8-EB88-4C21-AB01-A406A198A299}" srcOrd="2" destOrd="0" presId="urn:microsoft.com/office/officeart/2008/layout/AlternatingHexagons"/>
    <dgm:cxn modelId="{73BCD96B-AB9A-AC49-A0F2-B2ACFD80E2E3}" type="presParOf" srcId="{95D3493B-312E-4301-9A5F-E96A3680FFEE}" destId="{0BA7B57D-CB20-4200-AD4E-021298098149}" srcOrd="3" destOrd="0" presId="urn:microsoft.com/office/officeart/2008/layout/AlternatingHexagons"/>
    <dgm:cxn modelId="{6A815AA4-EDE0-334C-819C-4EA4CBC1F1DA}" type="presParOf" srcId="{95D3493B-312E-4301-9A5F-E96A3680FFEE}" destId="{2657FEE9-1C96-46D7-827D-9591F478C0FE}" srcOrd="4" destOrd="0" presId="urn:microsoft.com/office/officeart/2008/layout/AlternatingHexagons"/>
    <dgm:cxn modelId="{064608D5-A563-DF47-B5A5-25392DCF32F0}" type="presParOf" srcId="{74B37174-F4E4-4F84-BF40-6A43AFDF1341}" destId="{073AB430-EDEB-429D-BE9C-84CDE9C8C300}" srcOrd="1" destOrd="0" presId="urn:microsoft.com/office/officeart/2008/layout/AlternatingHexagons"/>
    <dgm:cxn modelId="{955CFD64-A632-B94B-8ECD-AECDE083212A}" type="presParOf" srcId="{74B37174-F4E4-4F84-BF40-6A43AFDF1341}" destId="{78F32E3A-472F-4900-93A9-ECAEDFF6A450}" srcOrd="2" destOrd="0" presId="urn:microsoft.com/office/officeart/2008/layout/AlternatingHexagons"/>
    <dgm:cxn modelId="{14B11213-D2AA-874D-AF50-90C0709BE1A9}" type="presParOf" srcId="{78F32E3A-472F-4900-93A9-ECAEDFF6A450}" destId="{82CD7CE5-CE29-4BB4-9061-A158E4BF7EFE}" srcOrd="0" destOrd="0" presId="urn:microsoft.com/office/officeart/2008/layout/AlternatingHexagons"/>
    <dgm:cxn modelId="{973928C3-126D-4F44-BBFD-2156A87028E3}" type="presParOf" srcId="{78F32E3A-472F-4900-93A9-ECAEDFF6A450}" destId="{F052D718-1A0C-4239-A32C-96D54FC5A194}" srcOrd="1" destOrd="0" presId="urn:microsoft.com/office/officeart/2008/layout/AlternatingHexagons"/>
    <dgm:cxn modelId="{B01FAFD0-34E5-3C4F-A237-5006C40E58CF}" type="presParOf" srcId="{78F32E3A-472F-4900-93A9-ECAEDFF6A450}" destId="{ED2DFE64-CDD3-4A82-8D53-BD17BE73A8B0}" srcOrd="2" destOrd="0" presId="urn:microsoft.com/office/officeart/2008/layout/AlternatingHexagons"/>
    <dgm:cxn modelId="{D3EF7834-14CD-BA4E-AF63-637070706D38}" type="presParOf" srcId="{78F32E3A-472F-4900-93A9-ECAEDFF6A450}" destId="{2D48B2C8-A12E-4172-92A2-C7C73E709108}" srcOrd="3" destOrd="0" presId="urn:microsoft.com/office/officeart/2008/layout/AlternatingHexagons"/>
    <dgm:cxn modelId="{7BC230F7-A9D8-C346-B726-F4ED78A99EF4}" type="presParOf" srcId="{78F32E3A-472F-4900-93A9-ECAEDFF6A450}" destId="{AC9E324B-3A41-41E4-9B15-2D64DA0B896B}" srcOrd="4" destOrd="0" presId="urn:microsoft.com/office/officeart/2008/layout/AlternatingHexagons"/>
    <dgm:cxn modelId="{88A30FBB-8494-AB4C-815C-87B7E1912F51}" type="presParOf" srcId="{74B37174-F4E4-4F84-BF40-6A43AFDF1341}" destId="{DBB72F87-5722-47C4-820D-8771B29A524E}" srcOrd="3" destOrd="0" presId="urn:microsoft.com/office/officeart/2008/layout/AlternatingHexagons"/>
    <dgm:cxn modelId="{D08B9827-5243-AC4E-8AC4-F6E487223F5C}" type="presParOf" srcId="{74B37174-F4E4-4F84-BF40-6A43AFDF1341}" destId="{1FE011FF-CD13-4A5A-8427-8046DC1AFA75}" srcOrd="4" destOrd="0" presId="urn:microsoft.com/office/officeart/2008/layout/AlternatingHexagons"/>
    <dgm:cxn modelId="{30C98A8F-C282-EB43-BA89-408D87476819}" type="presParOf" srcId="{1FE011FF-CD13-4A5A-8427-8046DC1AFA75}" destId="{BA34A22D-1A48-482F-8FE7-C283CF8D4D64}" srcOrd="0" destOrd="0" presId="urn:microsoft.com/office/officeart/2008/layout/AlternatingHexagons"/>
    <dgm:cxn modelId="{B5F0604E-8A71-C740-A38E-6AEBB46FFFA7}" type="presParOf" srcId="{1FE011FF-CD13-4A5A-8427-8046DC1AFA75}" destId="{D6F11B2D-A226-4C92-898F-50EBE527423A}" srcOrd="1" destOrd="0" presId="urn:microsoft.com/office/officeart/2008/layout/AlternatingHexagons"/>
    <dgm:cxn modelId="{3B2B10EE-5EE8-304E-9B40-3D54B80CB959}" type="presParOf" srcId="{1FE011FF-CD13-4A5A-8427-8046DC1AFA75}" destId="{B422688A-9262-498D-B852-DEBD0B53391D}" srcOrd="2" destOrd="0" presId="urn:microsoft.com/office/officeart/2008/layout/AlternatingHexagons"/>
    <dgm:cxn modelId="{1A03D18F-A282-4041-9605-6EEE3362C62E}" type="presParOf" srcId="{1FE011FF-CD13-4A5A-8427-8046DC1AFA75}" destId="{88FEDEAA-DD5A-4E1E-AE61-64D75133774C}" srcOrd="3" destOrd="0" presId="urn:microsoft.com/office/officeart/2008/layout/AlternatingHexagons"/>
    <dgm:cxn modelId="{3426B60C-DE33-5A47-B954-3D46EA7D5640}" type="presParOf" srcId="{1FE011FF-CD13-4A5A-8427-8046DC1AFA75}" destId="{16890912-8E1D-4B5D-83A2-5D2D9C1A9B0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663BA-1AD9-4953-AB70-CDECB49CD49F}">
      <dsp:nvSpPr>
        <dsp:cNvPr id="0" name=""/>
        <dsp:cNvSpPr/>
      </dsp:nvSpPr>
      <dsp:spPr>
        <a:xfrm rot="5400000">
          <a:off x="2149450" y="572838"/>
          <a:ext cx="1607261" cy="13983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noProof="0" dirty="0" err="1" smtClean="0"/>
            <a:t>emedikácia</a:t>
          </a:r>
          <a:endParaRPr lang="sk-SK" sz="1100" b="0" kern="1200" noProof="0" dirty="0"/>
        </a:p>
      </dsp:txBody>
      <dsp:txXfrm rot="-5400000">
        <a:off x="2471826" y="718831"/>
        <a:ext cx="962509" cy="1106331"/>
      </dsp:txXfrm>
    </dsp:sp>
    <dsp:sp modelId="{FCB2415C-959E-4F38-9CB2-F98C2BB2B3ED}">
      <dsp:nvSpPr>
        <dsp:cNvPr id="0" name=""/>
        <dsp:cNvSpPr/>
      </dsp:nvSpPr>
      <dsp:spPr>
        <a:xfrm>
          <a:off x="3632059" y="713458"/>
          <a:ext cx="1630639" cy="876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7FEE9-1C96-46D7-827D-9591F478C0FE}">
      <dsp:nvSpPr>
        <dsp:cNvPr id="0" name=""/>
        <dsp:cNvSpPr/>
      </dsp:nvSpPr>
      <dsp:spPr>
        <a:xfrm rot="5400000">
          <a:off x="776556" y="572838"/>
          <a:ext cx="1607261" cy="13983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noProof="0" dirty="0" err="1" smtClean="0"/>
            <a:t>erecept</a:t>
          </a:r>
          <a:endParaRPr lang="sk-SK" sz="1100" b="0" kern="1200" noProof="0" dirty="0"/>
        </a:p>
      </dsp:txBody>
      <dsp:txXfrm rot="-5400000">
        <a:off x="1098932" y="718831"/>
        <a:ext cx="962509" cy="1106331"/>
      </dsp:txXfrm>
    </dsp:sp>
    <dsp:sp modelId="{82CD7CE5-CE29-4BB4-9061-A158E4BF7EFE}">
      <dsp:nvSpPr>
        <dsp:cNvPr id="0" name=""/>
        <dsp:cNvSpPr/>
      </dsp:nvSpPr>
      <dsp:spPr>
        <a:xfrm rot="5400000">
          <a:off x="1465178" y="1843296"/>
          <a:ext cx="1607261" cy="1389685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/>
            <a:t>Autentifikácia / </a:t>
          </a:r>
          <a:br>
            <a:rPr lang="sk-SK" sz="1100" b="0" kern="1200" dirty="0" smtClean="0"/>
          </a:br>
          <a:r>
            <a:rPr lang="sk-SK" sz="1100" b="0" kern="1200" dirty="0" smtClean="0"/>
            <a:t>Podporné </a:t>
          </a:r>
          <a:r>
            <a:rPr lang="sk-SK" sz="1100" b="0" kern="1200" dirty="0"/>
            <a:t>služby</a:t>
          </a:r>
        </a:p>
      </dsp:txBody>
      <dsp:txXfrm rot="-5400000">
        <a:off x="1789903" y="1984255"/>
        <a:ext cx="957811" cy="1107770"/>
      </dsp:txXfrm>
    </dsp:sp>
    <dsp:sp modelId="{F052D718-1A0C-4239-A32C-96D54FC5A194}">
      <dsp:nvSpPr>
        <dsp:cNvPr id="0" name=""/>
        <dsp:cNvSpPr/>
      </dsp:nvSpPr>
      <dsp:spPr>
        <a:xfrm>
          <a:off x="2570" y="2099794"/>
          <a:ext cx="1578038" cy="876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E324B-3A41-41E4-9B15-2D64DA0B896B}">
      <dsp:nvSpPr>
        <dsp:cNvPr id="0" name=""/>
        <dsp:cNvSpPr/>
      </dsp:nvSpPr>
      <dsp:spPr>
        <a:xfrm rot="5400000">
          <a:off x="2838072" y="1838980"/>
          <a:ext cx="1607261" cy="1398317"/>
        </a:xfrm>
        <a:prstGeom prst="hexagon">
          <a:avLst>
            <a:gd name="adj" fmla="val 25000"/>
            <a:gd name="vf" fmla="val 115470"/>
          </a:avLst>
        </a:prstGeom>
        <a:pattFill prst="ltUp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err="1" smtClean="0">
              <a:solidFill>
                <a:schemeClr val="tx1"/>
              </a:solidFill>
            </a:rPr>
            <a:t>elab</a:t>
          </a:r>
          <a:endParaRPr lang="sk-SK" sz="1100" b="0" kern="1200" dirty="0">
            <a:solidFill>
              <a:schemeClr val="tx1"/>
            </a:solidFill>
          </a:endParaRPr>
        </a:p>
      </dsp:txBody>
      <dsp:txXfrm rot="-5400000">
        <a:off x="3160448" y="1984973"/>
        <a:ext cx="962509" cy="1106331"/>
      </dsp:txXfrm>
    </dsp:sp>
    <dsp:sp modelId="{BA34A22D-1A48-482F-8FE7-C283CF8D4D64}">
      <dsp:nvSpPr>
        <dsp:cNvPr id="0" name=""/>
        <dsp:cNvSpPr/>
      </dsp:nvSpPr>
      <dsp:spPr>
        <a:xfrm rot="5400000">
          <a:off x="2154255" y="3101805"/>
          <a:ext cx="1607261" cy="1398317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/>
            <a:t>eZKO / NPZ</a:t>
          </a:r>
        </a:p>
      </dsp:txBody>
      <dsp:txXfrm rot="-5400000">
        <a:off x="2476631" y="3247798"/>
        <a:ext cx="962509" cy="1106331"/>
      </dsp:txXfrm>
    </dsp:sp>
    <dsp:sp modelId="{D6F11B2D-A226-4C92-898F-50EBE527423A}">
      <dsp:nvSpPr>
        <dsp:cNvPr id="0" name=""/>
        <dsp:cNvSpPr/>
      </dsp:nvSpPr>
      <dsp:spPr>
        <a:xfrm>
          <a:off x="3632059" y="3486130"/>
          <a:ext cx="1630639" cy="876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90912-8E1D-4B5D-83A2-5D2D9C1A9B09}">
      <dsp:nvSpPr>
        <dsp:cNvPr id="0" name=""/>
        <dsp:cNvSpPr/>
      </dsp:nvSpPr>
      <dsp:spPr>
        <a:xfrm rot="5400000">
          <a:off x="781362" y="3101805"/>
          <a:ext cx="1607261" cy="13983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noProof="0" dirty="0" err="1" smtClean="0"/>
            <a:t>evyšetrenie</a:t>
          </a:r>
          <a:endParaRPr lang="sk-SK" sz="1100" b="0" kern="1200" noProof="0" dirty="0"/>
        </a:p>
      </dsp:txBody>
      <dsp:txXfrm rot="-5400000">
        <a:off x="1103738" y="3247798"/>
        <a:ext cx="962509" cy="110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DB8C-9A4A-7446-B51B-37F222E9CA33}" type="datetimeFigureOut">
              <a:rPr lang="sk-SK" smtClean="0"/>
              <a:t>13.9.17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56407-C638-654F-94FA-62CBD35A98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34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448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32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1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67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61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2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142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6407-C638-654F-94FA-62CBD35A982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87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005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87" y="1904062"/>
            <a:ext cx="7183928" cy="3049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80" y="178662"/>
            <a:ext cx="1379344" cy="4395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773386" y="-1"/>
            <a:ext cx="3142800" cy="85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916186" y="-1"/>
            <a:ext cx="284400" cy="85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63" y="208642"/>
            <a:ext cx="1805223" cy="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4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00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828" y="1624965"/>
            <a:ext cx="2328093" cy="2884426"/>
          </a:xfrm>
        </p:spPr>
        <p:txBody>
          <a:bodyPr anchor="t">
            <a:normAutofit/>
          </a:bodyPr>
          <a:lstStyle>
            <a:lvl1pPr algn="r">
              <a:lnSpc>
                <a:spcPct val="150000"/>
              </a:lnSpc>
              <a:defRPr sz="2000">
                <a:solidFill>
                  <a:schemeClr val="bg1"/>
                </a:solidFill>
                <a:latin typeface="+mn-lt"/>
                <a:ea typeface="Soho Gothic Pro" charset="0"/>
                <a:cs typeface="Soho Gothic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907600" y="657360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6134086"/>
            <a:ext cx="1379344" cy="4395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50054" y="0"/>
            <a:ext cx="284400" cy="18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907600" y="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284400"/>
            <a:ext cx="1379344" cy="585589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4454" y="1624965"/>
            <a:ext cx="7193802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 b="0" i="0">
                <a:latin typeface="+mj-lt"/>
                <a:ea typeface="Soho Gothic Pro Light" charset="0"/>
                <a:cs typeface="Soho Gothic Pr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334454" y="63236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D7D71A3-3297-2243-BA28-EBC78BBCA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08" y="1367681"/>
            <a:ext cx="5807492" cy="5205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00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964" y="1624965"/>
            <a:ext cx="2299958" cy="2884426"/>
          </a:xfrm>
        </p:spPr>
        <p:txBody>
          <a:bodyPr anchor="t">
            <a:normAutofit/>
          </a:bodyPr>
          <a:lstStyle>
            <a:lvl1pPr algn="r">
              <a:lnSpc>
                <a:spcPct val="150000"/>
              </a:lnSpc>
              <a:defRPr sz="2000">
                <a:solidFill>
                  <a:schemeClr val="bg1"/>
                </a:solidFill>
                <a:latin typeface="+mn-lt"/>
                <a:ea typeface="Soho Gothic Pro" charset="0"/>
                <a:cs typeface="Soho Gothic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907600" y="657360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6134086"/>
            <a:ext cx="1379344" cy="4395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50054" y="0"/>
            <a:ext cx="284400" cy="18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907600" y="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284400"/>
            <a:ext cx="1379344" cy="585589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4454" y="1624965"/>
            <a:ext cx="7193802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 b="0" i="0">
                <a:latin typeface="+mj-lt"/>
                <a:ea typeface="Soho Gothic Pro Light" charset="0"/>
                <a:cs typeface="Soho Gothic Pr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334454" y="63236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D7D71A3-3297-2243-BA28-EBC78BBCA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00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032" y="1624965"/>
            <a:ext cx="2285890" cy="2884426"/>
          </a:xfrm>
        </p:spPr>
        <p:txBody>
          <a:bodyPr anchor="t">
            <a:normAutofit/>
          </a:bodyPr>
          <a:lstStyle>
            <a:lvl1pPr algn="r">
              <a:lnSpc>
                <a:spcPct val="150000"/>
              </a:lnSpc>
              <a:defRPr sz="2000">
                <a:solidFill>
                  <a:schemeClr val="bg1"/>
                </a:solidFill>
                <a:latin typeface="+mn-lt"/>
                <a:ea typeface="Soho Gothic Pro" charset="0"/>
                <a:cs typeface="Soho Gothic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907600" y="657360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6134086"/>
            <a:ext cx="1379344" cy="4395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50054" y="0"/>
            <a:ext cx="284400" cy="18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907600" y="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284400"/>
            <a:ext cx="1379344" cy="58558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34454" y="1624966"/>
            <a:ext cx="7193802" cy="3925230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C92137"/>
              </a:buClr>
              <a:buSzPct val="100000"/>
              <a:buFont typeface="Wingdings" charset="2"/>
              <a:buChar char="§"/>
              <a:defRPr sz="2000" b="0" i="0">
                <a:latin typeface="+mj-lt"/>
                <a:ea typeface="Soho Gothic Pro Light" charset="0"/>
                <a:cs typeface="Soho Gothic Pro Light" charset="0"/>
              </a:defRPr>
            </a:lvl1pPr>
            <a:lvl2pPr marL="685800" indent="-228600">
              <a:lnSpc>
                <a:spcPct val="100000"/>
              </a:lnSpc>
              <a:buFont typeface="Wingdings" charset="2"/>
              <a:buChar char="§"/>
              <a:defRPr sz="1800" b="0" i="0">
                <a:latin typeface="+mj-lt"/>
                <a:ea typeface="Soho Gothic Pro Light" charset="0"/>
                <a:cs typeface="Soho Gothic Pro Light" charset="0"/>
              </a:defRPr>
            </a:lvl2pPr>
            <a:lvl3pPr marL="1143000" indent="-228600">
              <a:buFont typeface="Wingdings" charset="2"/>
              <a:buChar char="§"/>
              <a:defRPr sz="2400" b="0" i="0">
                <a:latin typeface="Soho Gothic Pro Light" charset="0"/>
                <a:ea typeface="Soho Gothic Pro Light" charset="0"/>
                <a:cs typeface="Soho Gothic Pro Light" charset="0"/>
              </a:defRPr>
            </a:lvl3pPr>
            <a:lvl4pPr marL="1600200" indent="-228600">
              <a:buFont typeface="Wingdings" charset="2"/>
              <a:buChar char="§"/>
              <a:defRPr sz="2000" b="0" i="0">
                <a:latin typeface="Soho Gothic Pro Light" charset="0"/>
                <a:ea typeface="Soho Gothic Pro Light" charset="0"/>
                <a:cs typeface="Soho Gothic Pro Light" charset="0"/>
              </a:defRPr>
            </a:lvl4pPr>
            <a:lvl5pPr marL="2057400" indent="-228600">
              <a:buFont typeface="Wingdings" charset="2"/>
              <a:buChar char="§"/>
              <a:defRPr sz="2000" b="0" i="0">
                <a:latin typeface="Soho Gothic Pro Light" charset="0"/>
                <a:ea typeface="Soho Gothic Pro Light" charset="0"/>
                <a:cs typeface="Soho Gothic Pro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334454" y="63236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D7D71A3-3297-2243-BA28-EBC78BBCA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6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08" y="1367681"/>
            <a:ext cx="5807492" cy="5205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00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098" y="1624965"/>
            <a:ext cx="2271823" cy="2884426"/>
          </a:xfrm>
        </p:spPr>
        <p:txBody>
          <a:bodyPr anchor="t">
            <a:normAutofit/>
          </a:bodyPr>
          <a:lstStyle>
            <a:lvl1pPr algn="r">
              <a:lnSpc>
                <a:spcPct val="150000"/>
              </a:lnSpc>
              <a:defRPr sz="2000">
                <a:solidFill>
                  <a:schemeClr val="bg1"/>
                </a:solidFill>
                <a:latin typeface="+mn-lt"/>
                <a:ea typeface="Soho Gothic Pro" charset="0"/>
                <a:cs typeface="Soho Gothic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907600" y="657360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6134086"/>
            <a:ext cx="1379344" cy="4395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50054" y="0"/>
            <a:ext cx="284400" cy="18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907600" y="0"/>
            <a:ext cx="284400" cy="2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6" y="284400"/>
            <a:ext cx="1379344" cy="58558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34454" y="1624966"/>
            <a:ext cx="7193802" cy="3925230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C92137"/>
              </a:buClr>
              <a:buSzPct val="100000"/>
              <a:buFont typeface="Wingdings" charset="2"/>
              <a:buChar char="§"/>
              <a:defRPr sz="2000" b="0" i="0">
                <a:latin typeface="+mj-lt"/>
                <a:ea typeface="Soho Gothic Pro Light" charset="0"/>
                <a:cs typeface="Soho Gothic Pro Light" charset="0"/>
              </a:defRPr>
            </a:lvl1pPr>
            <a:lvl2pPr marL="685800" indent="-228600">
              <a:lnSpc>
                <a:spcPct val="100000"/>
              </a:lnSpc>
              <a:buFont typeface="Wingdings" charset="2"/>
              <a:buChar char="§"/>
              <a:defRPr sz="1800" b="0" i="0">
                <a:latin typeface="+mj-lt"/>
                <a:ea typeface="Soho Gothic Pro Light" charset="0"/>
                <a:cs typeface="Soho Gothic Pro Light" charset="0"/>
              </a:defRPr>
            </a:lvl2pPr>
            <a:lvl3pPr marL="1143000" indent="-228600">
              <a:buFont typeface="Wingdings" charset="2"/>
              <a:buChar char="§"/>
              <a:defRPr sz="2400" b="0" i="0">
                <a:latin typeface="Soho Gothic Pro Light" charset="0"/>
                <a:ea typeface="Soho Gothic Pro Light" charset="0"/>
                <a:cs typeface="Soho Gothic Pro Light" charset="0"/>
              </a:defRPr>
            </a:lvl3pPr>
            <a:lvl4pPr marL="1600200" indent="-228600">
              <a:buFont typeface="Wingdings" charset="2"/>
              <a:buChar char="§"/>
              <a:defRPr sz="2000" b="0" i="0">
                <a:latin typeface="Soho Gothic Pro Light" charset="0"/>
                <a:ea typeface="Soho Gothic Pro Light" charset="0"/>
                <a:cs typeface="Soho Gothic Pro Light" charset="0"/>
              </a:defRPr>
            </a:lvl4pPr>
            <a:lvl5pPr marL="2057400" indent="-228600">
              <a:buFont typeface="Wingdings" charset="2"/>
              <a:buChar char="§"/>
              <a:defRPr sz="2000" b="0" i="0">
                <a:latin typeface="Soho Gothic Pro Light" charset="0"/>
                <a:ea typeface="Soho Gothic Pro Light" charset="0"/>
                <a:cs typeface="Soho Gothic Pro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334454" y="63236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BD7D71A3-3297-2243-BA28-EBC78BBCA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27AE-8CC5-0949-8997-45D8358C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1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IDENTIFIKÁCIA ZDRAVOTNÍCKEHO</a:t>
            </a:r>
            <a:br>
              <a:rPr lang="sk-SK" dirty="0" smtClean="0"/>
            </a:br>
            <a:r>
              <a:rPr lang="sk-SK" dirty="0" smtClean="0"/>
              <a:t>PRACOVNÍKA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1624965"/>
            <a:ext cx="7193802" cy="392523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Identifikácia zdravotníckeho pracovníka sa realizuje vložením elektronického preukazu zdravotníckeho</a:t>
            </a:r>
            <a:br>
              <a:rPr lang="sk-SK" dirty="0"/>
            </a:br>
            <a:r>
              <a:rPr lang="sk-SK" dirty="0"/>
              <a:t>pracovníka (ePZP) do čítačky</a:t>
            </a:r>
          </a:p>
          <a:p>
            <a:r>
              <a:rPr lang="sk-SK" dirty="0"/>
              <a:t>ePZP je vydaný pre zdravotníckeho pracovníka na základe žiadosti  a kontroly údajov evidovaných v príslušnej</a:t>
            </a:r>
            <a:br>
              <a:rPr lang="sk-SK" dirty="0"/>
            </a:br>
            <a:r>
              <a:rPr lang="sk-SK" dirty="0"/>
              <a:t>komore a jej Registri zdravotníckych pracovníkov</a:t>
            </a:r>
          </a:p>
          <a:p>
            <a:r>
              <a:rPr lang="sk-SK" dirty="0"/>
              <a:t>Použitie ePZP je umožnené prostredníctvom IS PZS,</a:t>
            </a:r>
            <a:br>
              <a:rPr lang="sk-SK" dirty="0"/>
            </a:br>
            <a:r>
              <a:rPr lang="sk-SK" dirty="0"/>
              <a:t>v rámci ktorého sa zdravotnícky pracovník identifikuje vložením ePZP do čítačky pripojenej k jeho </a:t>
            </a:r>
            <a:r>
              <a:rPr lang="sk-SK" dirty="0" smtClean="0"/>
              <a:t>PC</a:t>
            </a:r>
            <a:endParaRPr lang="sk-SK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3" y="2996150"/>
            <a:ext cx="2673935" cy="15491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7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PORTÁL ZDRAVIA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3" y="1269801"/>
            <a:ext cx="4374285" cy="4749528"/>
          </a:xfrm>
        </p:spPr>
        <p:txBody>
          <a:bodyPr/>
          <a:lstStyle/>
          <a:p>
            <a:r>
              <a:rPr lang="sk-SK" dirty="0"/>
              <a:t>Doplnková funkčnosť:</a:t>
            </a:r>
          </a:p>
          <a:p>
            <a:pPr lvl="1"/>
            <a:r>
              <a:rPr lang="sk-SK" dirty="0"/>
              <a:t>pristupuje občan a zdravotnícky pracovník prostredníctvom webového prehliadača </a:t>
            </a:r>
            <a:r>
              <a:rPr lang="sk-SK" b="1" dirty="0" err="1">
                <a:solidFill>
                  <a:srgbClr val="C00000"/>
                </a:solidFill>
              </a:rPr>
              <a:t>www.npz.sk</a:t>
            </a:r>
            <a:endParaRPr lang="sk-SK" b="1" dirty="0">
              <a:solidFill>
                <a:srgbClr val="C00000"/>
              </a:solidFill>
            </a:endParaRPr>
          </a:p>
          <a:p>
            <a:pPr lvl="1"/>
            <a:r>
              <a:rPr lang="sk-SK" dirty="0"/>
              <a:t>obsahuje aj elektronickú zdravotnú knižku občana (</a:t>
            </a:r>
            <a:r>
              <a:rPr lang="sk-SK" dirty="0" smtClean="0"/>
              <a:t>prístup prostredníctvom </a:t>
            </a:r>
            <a:r>
              <a:rPr lang="sk-SK" dirty="0"/>
              <a:t>eID a po zadaní BOK – bezpečnostný ochranný kód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14140" y="4172704"/>
            <a:ext cx="3263900" cy="2108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82172" y="1252816"/>
            <a:ext cx="3263900" cy="4508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ELEKTRONICKÁ ZDRAVOTNÁ </a:t>
            </a:r>
            <a:r>
              <a:rPr lang="sk-SK" dirty="0" smtClean="0"/>
              <a:t>KNIŽKA OBČANA</a:t>
            </a:r>
            <a:endParaRPr lang="sk-SK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789" y="635427"/>
            <a:ext cx="4406900" cy="46029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1689" y="1442526"/>
            <a:ext cx="4406900" cy="4406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0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BENEFITY ezdravia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78" y="1008185"/>
            <a:ext cx="7193802" cy="5086350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Hlavným cieľom elektronického zdravotníctva je bezpečne </a:t>
            </a:r>
            <a:r>
              <a:rPr lang="sk-SK" dirty="0" smtClean="0"/>
              <a:t>poskytnúť </a:t>
            </a:r>
            <a:r>
              <a:rPr lang="sk-SK" dirty="0"/>
              <a:t>dôležité informácie o zdraví občana. Z pohľadu jednotlivých zainteresovaných skupín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sú </a:t>
            </a:r>
            <a:r>
              <a:rPr lang="sk-SK" dirty="0"/>
              <a:t>benefity elektronického zdravotníctva </a:t>
            </a:r>
            <a:r>
              <a:rPr lang="sk-SK" dirty="0" smtClean="0"/>
              <a:t>nasledovné:</a:t>
            </a:r>
          </a:p>
          <a:p>
            <a:pPr marL="0" indent="0">
              <a:buNone/>
            </a:pPr>
            <a:r>
              <a:rPr lang="sk-SK" b="1" dirty="0" smtClean="0"/>
              <a:t>  PZS:</a:t>
            </a:r>
          </a:p>
          <a:p>
            <a:pPr lvl="1">
              <a:lnSpc>
                <a:spcPct val="120000"/>
              </a:lnSpc>
            </a:pPr>
            <a:r>
              <a:rPr lang="sk-SK" dirty="0"/>
              <a:t>rýchly prístup k zdravotným záznamom pacienta umožní zvýšiť </a:t>
            </a:r>
            <a:r>
              <a:rPr lang="sk-SK" dirty="0" smtClean="0"/>
              <a:t>kvalitu  </a:t>
            </a:r>
            <a:r>
              <a:rPr lang="sk-SK" dirty="0"/>
              <a:t>poskytovanej zdravotnej starostlivosti</a:t>
            </a:r>
          </a:p>
          <a:p>
            <a:pPr lvl="1"/>
            <a:r>
              <a:rPr lang="sk-SK" dirty="0"/>
              <a:t>„správne údaje, na správnom mieste, v správnom čase”</a:t>
            </a:r>
          </a:p>
          <a:p>
            <a:pPr lvl="1"/>
            <a:r>
              <a:rPr lang="sk-SK" dirty="0" smtClean="0"/>
              <a:t>odstránenie </a:t>
            </a:r>
            <a:r>
              <a:rPr lang="sk-SK" dirty="0"/>
              <a:t>duplicitných </a:t>
            </a:r>
            <a:r>
              <a:rPr lang="sk-SK" dirty="0" smtClean="0"/>
              <a:t>vyšetrení</a:t>
            </a:r>
          </a:p>
          <a:p>
            <a:pPr lvl="1"/>
            <a:r>
              <a:rPr lang="sk-SK" dirty="0" smtClean="0"/>
              <a:t>zníženie </a:t>
            </a:r>
            <a:r>
              <a:rPr lang="sk-SK" dirty="0"/>
              <a:t>administratívnej záťaže na zdravotníckych </a:t>
            </a:r>
            <a:r>
              <a:rPr lang="sk-SK" dirty="0" smtClean="0"/>
              <a:t>pracovníkov</a:t>
            </a:r>
          </a:p>
          <a:p>
            <a:pPr marL="0" indent="0">
              <a:buNone/>
            </a:pPr>
            <a:r>
              <a:rPr lang="sk-SK" b="1" dirty="0" smtClean="0"/>
              <a:t>  Pacient:</a:t>
            </a:r>
            <a:endParaRPr lang="sk-SK" b="1" dirty="0"/>
          </a:p>
          <a:p>
            <a:pPr lvl="1"/>
            <a:r>
              <a:rPr lang="sk-SK" dirty="0"/>
              <a:t>ľahký a rýchly prístup k svojim zdravotným záznamom</a:t>
            </a:r>
          </a:p>
          <a:p>
            <a:pPr lvl="1"/>
            <a:r>
              <a:rPr lang="sk-SK" dirty="0"/>
              <a:t>odstránenie opakovaných vyšetrení u </a:t>
            </a:r>
            <a:r>
              <a:rPr lang="sk-SK" dirty="0" smtClean="0"/>
              <a:t>lekárov</a:t>
            </a:r>
          </a:p>
          <a:p>
            <a:pPr lvl="1"/>
            <a:r>
              <a:rPr lang="sk-SK" dirty="0"/>
              <a:t>zefektívnenie návštev pacienta u lekára</a:t>
            </a:r>
          </a:p>
          <a:p>
            <a:pPr lvl="1"/>
            <a:r>
              <a:rPr lang="sk-SK" dirty="0"/>
              <a:t>obmedzenie nepriaznivých účinkov liekov u vybranej množiny liekov</a:t>
            </a:r>
          </a:p>
          <a:p>
            <a:pPr lvl="1"/>
            <a:r>
              <a:rPr lang="sk-SK" dirty="0"/>
              <a:t>lepší finančný prehľad vynaložený na liečbu </a:t>
            </a:r>
            <a:r>
              <a:rPr lang="sk-SK" dirty="0" smtClean="0"/>
              <a:t>pacienta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06" y="3039572"/>
            <a:ext cx="470993" cy="47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72" y="4826645"/>
            <a:ext cx="475727" cy="4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2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452" y="1309390"/>
            <a:ext cx="3960000" cy="448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180000" tIns="72000" rIns="180000" bIns="72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/>
              <a:t>Benefit pre pacienta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Kontrola a eliminácia liekových interakcií, </a:t>
            </a:r>
            <a:r>
              <a:rPr lang="sk-SK" sz="1200" dirty="0" smtClean="0"/>
              <a:t>ak pacientovi predpisuje lieky viac lekárov</a:t>
            </a:r>
            <a:endParaRPr lang="sk-SK" sz="1200" b="1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Opakované recepty pre pacientov </a:t>
            </a:r>
            <a:r>
              <a:rPr lang="sk-SK" sz="1200" dirty="0" smtClean="0"/>
              <a:t>so stabilným stavom až na 12 mesiacov môžu znamenať menší počet návštev v ambulancii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/>
              <a:t>Zrušenie poplatkov 0,17 EUR </a:t>
            </a:r>
            <a:r>
              <a:rPr lang="sk-SK" sz="1200" dirty="0"/>
              <a:t>za recept vo väčšine </a:t>
            </a:r>
            <a:r>
              <a:rPr lang="sk-SK" sz="1200" dirty="0" smtClean="0"/>
              <a:t>prípadov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presná evidencia</a:t>
            </a:r>
            <a:r>
              <a:rPr lang="sk-SK" sz="1200" dirty="0" smtClean="0"/>
              <a:t> kto, čo a komu predpísal, ... čo, kto a kedy vybral</a:t>
            </a:r>
            <a:r>
              <a:rPr lang="sk-SK" sz="1200" b="1" dirty="0" smtClean="0"/>
              <a:t> s potvrdením prítomnosti pacienta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Postupné </a:t>
            </a:r>
            <a:r>
              <a:rPr lang="sk-SK" sz="1200" b="1" dirty="0" smtClean="0"/>
              <a:t>používanie</a:t>
            </a:r>
            <a:r>
              <a:rPr lang="sk-SK" sz="1200" dirty="0" smtClean="0"/>
              <a:t> jednotného identifikačného</a:t>
            </a:r>
            <a:r>
              <a:rPr lang="sk-SK" sz="1200" b="1" dirty="0" smtClean="0"/>
              <a:t> </a:t>
            </a:r>
            <a:r>
              <a:rPr lang="sk-SK" sz="1200" dirty="0" smtClean="0"/>
              <a:t>preukazu</a:t>
            </a:r>
            <a:r>
              <a:rPr lang="sk-SK" sz="1200" b="1" dirty="0" smtClean="0"/>
              <a:t> eID</a:t>
            </a:r>
            <a:endParaRPr lang="sk-SK" sz="1200" b="1" dirty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0982" y="1309390"/>
            <a:ext cx="3960000" cy="448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180000" tIns="72000" rIns="180000" bIns="72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/>
              <a:t>Benefity pre lekára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Prehľad o predpísaných liekoch </a:t>
            </a:r>
            <a:r>
              <a:rPr lang="sk-SK" sz="1200" dirty="0" smtClean="0"/>
              <a:t>inými lekármi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Zníženie potreby tlače </a:t>
            </a:r>
            <a:r>
              <a:rPr lang="sk-SK" sz="1200" dirty="0" smtClean="0"/>
              <a:t>papierových receptov (nižšie náklady)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Využívanie </a:t>
            </a:r>
            <a:r>
              <a:rPr lang="sk-SK" sz="1200" b="1" dirty="0" smtClean="0"/>
              <a:t>opakovaných receptov </a:t>
            </a:r>
            <a:r>
              <a:rPr lang="sk-SK" sz="1200" dirty="0" smtClean="0"/>
              <a:t>pre chronických pacientov eliminuje potrebu návštev len kvôli predpisu liekov (čakanie v ambulancii, čas, cestovanie,...)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/>
              <a:t>Zvýšenie efektivity a bezpečnosti</a:t>
            </a:r>
            <a:r>
              <a:rPr lang="sk-SK" sz="1200" dirty="0"/>
              <a:t> liečby zdieľaním údajov o liekoch medzi ošetrujúcimi </a:t>
            </a:r>
            <a:r>
              <a:rPr lang="sk-SK" sz="1200" dirty="0" smtClean="0"/>
              <a:t>lekármi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Motivácia od zdravotných poisťovní v závislosti od pripojenia a používania elektronických služieb</a:t>
            </a:r>
            <a:endParaRPr lang="sk-SK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6098" y="1624965"/>
            <a:ext cx="2271823" cy="2884426"/>
          </a:xfrm>
        </p:spPr>
        <p:txBody>
          <a:bodyPr/>
          <a:lstStyle/>
          <a:p>
            <a:r>
              <a:rPr lang="sk-SK" dirty="0" smtClean="0"/>
              <a:t>ELEKTRONICKÉ RECEPTY A ICH </a:t>
            </a:r>
            <a:r>
              <a:rPr lang="sk-SK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BENEFITY</a:t>
            </a:r>
            <a:endParaRPr lang="sk-SK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2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</a:t>
            </a:r>
            <a:br>
              <a:rPr lang="sk-SK" dirty="0" smtClean="0"/>
            </a:br>
            <a:r>
              <a:rPr lang="sk-SK" dirty="0" smtClean="0"/>
              <a:t>NASADZOVANIA – </a:t>
            </a:r>
            <a:br>
              <a:rPr lang="sk-SK" dirty="0" smtClean="0"/>
            </a:br>
            <a:r>
              <a:rPr lang="sk-SK" dirty="0" smtClean="0"/>
              <a:t>AMBULANTNÍ PZS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1624965"/>
            <a:ext cx="7193802" cy="3925230"/>
          </a:xfrm>
        </p:spPr>
        <p:txBody>
          <a:bodyPr/>
          <a:lstStyle/>
          <a:p>
            <a:r>
              <a:rPr lang="sk-SK" dirty="0"/>
              <a:t>Zavedenie elektronického zdravotníctva je </a:t>
            </a:r>
            <a:r>
              <a:rPr lang="sk-SK" dirty="0" smtClean="0"/>
              <a:t>riadené samotným </a:t>
            </a:r>
            <a:r>
              <a:rPr lang="sk-SK" dirty="0"/>
              <a:t>PZS</a:t>
            </a:r>
          </a:p>
          <a:p>
            <a:r>
              <a:rPr lang="sk-SK" dirty="0"/>
              <a:t>Postupnosť </a:t>
            </a:r>
            <a:r>
              <a:rPr lang="sk-SK" dirty="0" smtClean="0"/>
              <a:t>krokov:</a:t>
            </a:r>
          </a:p>
          <a:p>
            <a:pPr marL="857250" lvl="1" indent="-400050">
              <a:buClr>
                <a:srgbClr val="C00000"/>
              </a:buClr>
              <a:buFont typeface="+mj-lt"/>
              <a:buAutoNum type="romanUcPeriod"/>
            </a:pPr>
            <a:r>
              <a:rPr lang="sk-SK" dirty="0" smtClean="0"/>
              <a:t>overenie zhody informačného systému PZS </a:t>
            </a:r>
            <a:r>
              <a:rPr lang="sk-SK" b="1" dirty="0">
                <a:solidFill>
                  <a:srgbClr val="C00000"/>
                </a:solidFill>
              </a:rPr>
              <a:t>http://</a:t>
            </a:r>
            <a:r>
              <a:rPr lang="sk-SK" b="1" dirty="0" smtClean="0">
                <a:solidFill>
                  <a:srgbClr val="C00000"/>
                </a:solidFill>
              </a:rPr>
              <a:t>www.ezdravotnictvo.sk/Program-eHealth/Overenie_zhody_IS_PZS_IS_ZP/Stranky/default.aspx</a:t>
            </a:r>
            <a:endParaRPr lang="sk-SK" dirty="0" smtClean="0"/>
          </a:p>
          <a:p>
            <a:pPr marL="857250" lvl="1" indent="-400050">
              <a:buClr>
                <a:srgbClr val="C00000"/>
              </a:buClr>
              <a:buFont typeface="+mj-lt"/>
              <a:buAutoNum type="romanUcPeriod"/>
            </a:pPr>
            <a:r>
              <a:rPr lang="sk-SK" dirty="0" smtClean="0"/>
              <a:t>vydanie </a:t>
            </a:r>
            <a:r>
              <a:rPr lang="sk-SK" dirty="0"/>
              <a:t>ePZP</a:t>
            </a:r>
          </a:p>
          <a:p>
            <a:pPr marL="857250" lvl="1" indent="-400050">
              <a:buClr>
                <a:srgbClr val="C00000"/>
              </a:buClr>
              <a:buFont typeface="+mj-lt"/>
              <a:buAutoNum type="romanUcPeriod"/>
            </a:pPr>
            <a:r>
              <a:rPr lang="sk-SK" dirty="0"/>
              <a:t>inštalácia informačného systému </a:t>
            </a:r>
            <a:r>
              <a:rPr lang="sk-SK" dirty="0" smtClean="0"/>
              <a:t>PZS a čítačiek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3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j-lt"/>
              </a:rPr>
              <a:t>PROCES VYDANIA </a:t>
            </a:r>
            <a:r>
              <a:rPr lang="sk-SK" dirty="0" smtClean="0">
                <a:latin typeface="+mj-lt"/>
              </a:rPr>
              <a:t>ePZP + ČÍTAČKY</a:t>
            </a:r>
            <a:endParaRPr lang="sk-SK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831121"/>
            <a:ext cx="8408128" cy="469871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836" y="1277045"/>
            <a:ext cx="1003432" cy="988566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106460" y="2303425"/>
            <a:ext cx="1450102" cy="432048"/>
          </a:xfrm>
          <a:prstGeom prst="roundRect">
            <a:avLst/>
          </a:prstGeom>
          <a:solidFill>
            <a:srgbClr val="1A528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+mj-lt"/>
              </a:rPr>
              <a:t>Podanie žiadosti o vydanie </a:t>
            </a:r>
            <a:r>
              <a:rPr lang="sk-SK" sz="1050" dirty="0" err="1">
                <a:solidFill>
                  <a:schemeClr val="bg1"/>
                </a:solidFill>
                <a:latin typeface="+mj-lt"/>
              </a:rPr>
              <a:t>ePZP</a:t>
            </a:r>
            <a:endParaRPr lang="sk-SK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06460" y="2818152"/>
            <a:ext cx="1450102" cy="432048"/>
          </a:xfrm>
          <a:prstGeom prst="roundRect">
            <a:avLst/>
          </a:prstGeom>
          <a:solidFill>
            <a:srgbClr val="1A528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+mj-lt"/>
              </a:rPr>
              <a:t>Overenie totožnosti a podpis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06460" y="3317519"/>
            <a:ext cx="1450102" cy="432048"/>
          </a:xfrm>
          <a:prstGeom prst="roundRect">
            <a:avLst/>
          </a:prstGeom>
          <a:solidFill>
            <a:srgbClr val="1A528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+mj-lt"/>
              </a:rPr>
              <a:t>Kontrola údajov a vyhotovenie </a:t>
            </a:r>
            <a:r>
              <a:rPr lang="sk-SK" sz="1050" dirty="0" err="1">
                <a:solidFill>
                  <a:schemeClr val="bg1"/>
                </a:solidFill>
                <a:latin typeface="+mj-lt"/>
              </a:rPr>
              <a:t>ePZP</a:t>
            </a:r>
            <a:endParaRPr lang="sk-SK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06460" y="3822097"/>
            <a:ext cx="1450102" cy="432048"/>
          </a:xfrm>
          <a:prstGeom prst="roundRect">
            <a:avLst/>
          </a:prstGeom>
          <a:solidFill>
            <a:srgbClr val="1A528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+mj-lt"/>
              </a:rPr>
              <a:t>Aktivácia </a:t>
            </a:r>
            <a:r>
              <a:rPr lang="sk-SK" sz="1050" dirty="0" err="1">
                <a:solidFill>
                  <a:schemeClr val="bg1"/>
                </a:solidFill>
                <a:latin typeface="+mj-lt"/>
              </a:rPr>
              <a:t>ePZP</a:t>
            </a:r>
            <a:r>
              <a:rPr lang="sk-SK" sz="1050" dirty="0">
                <a:solidFill>
                  <a:schemeClr val="bg1"/>
                </a:solidFill>
                <a:latin typeface="+mj-lt"/>
              </a:rPr>
              <a:t> a generovanie PIN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106460" y="4325110"/>
            <a:ext cx="1450102" cy="553858"/>
          </a:xfrm>
          <a:prstGeom prst="roundRect">
            <a:avLst/>
          </a:prstGeom>
          <a:solidFill>
            <a:srgbClr val="1A528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+mj-lt"/>
              </a:rPr>
              <a:t>Distribúcia </a:t>
            </a:r>
            <a:r>
              <a:rPr lang="sk-SK" sz="1050" dirty="0" err="1" smtClean="0">
                <a:solidFill>
                  <a:schemeClr val="bg1"/>
                </a:solidFill>
                <a:latin typeface="+mj-lt"/>
              </a:rPr>
              <a:t>ePZP</a:t>
            </a:r>
            <a:r>
              <a:rPr lang="sk-SK" sz="1050" dirty="0" smtClean="0">
                <a:solidFill>
                  <a:schemeClr val="bg1"/>
                </a:solidFill>
                <a:latin typeface="+mj-lt"/>
              </a:rPr>
              <a:t> + čítačky</a:t>
            </a:r>
            <a:endParaRPr lang="sk-SK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106460" y="4941168"/>
            <a:ext cx="1450102" cy="432048"/>
          </a:xfrm>
          <a:prstGeom prst="roundRect">
            <a:avLst/>
          </a:prstGeom>
          <a:solidFill>
            <a:srgbClr val="1A528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+mj-lt"/>
              </a:rPr>
              <a:t>Distribúcia PIN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23806" y="2308766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Osobne na pracovisku </a:t>
            </a:r>
            <a:r>
              <a:rPr lang="sk-SK" sz="1050" dirty="0" smtClean="0">
                <a:solidFill>
                  <a:schemeClr val="tx1"/>
                </a:solidFill>
                <a:latin typeface="+mj-lt"/>
              </a:rPr>
              <a:t>NCZI</a:t>
            </a:r>
            <a:endParaRPr lang="sk-SK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3068" y="2303424"/>
            <a:ext cx="1450102" cy="43204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Na IOMO pracovisku </a:t>
            </a:r>
            <a:r>
              <a:rPr lang="sk-SK" sz="1050" dirty="0" smtClean="0">
                <a:solidFill>
                  <a:schemeClr val="tx1"/>
                </a:solidFill>
                <a:latin typeface="+mj-lt"/>
              </a:rPr>
              <a:t>SP</a:t>
            </a:r>
            <a:endParaRPr lang="sk-SK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158424" y="2303555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200"/>
              </a:spcBef>
            </a:pPr>
            <a:r>
              <a:rPr lang="sk-SK" sz="1050" dirty="0">
                <a:latin typeface="+mj-lt"/>
              </a:rPr>
              <a:t>Žiadosť podpísaná el. podpisom </a:t>
            </a:r>
            <a:r>
              <a:rPr lang="sk-SK" sz="1050" dirty="0" err="1">
                <a:latin typeface="+mj-lt"/>
              </a:rPr>
              <a:t>ZPr</a:t>
            </a:r>
            <a:endParaRPr lang="sk-SK" sz="1050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23806" y="2818152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Osobne na pracovisku NCZI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663068" y="2812810"/>
            <a:ext cx="1450102" cy="43204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Na IOMO pracovisku SP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158424" y="2812941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200"/>
              </a:spcBef>
            </a:pPr>
            <a:r>
              <a:rPr lang="sk-SK" sz="1050" dirty="0">
                <a:latin typeface="+mj-lt"/>
              </a:rPr>
              <a:t>ZEP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23803" y="3316997"/>
            <a:ext cx="7503838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Porovnaním údajov zo žiadostí a JRUZ, ak sú údaje chybné riešenie opravou žiadosti, resp. doplnením nekritických údajov cez </a:t>
            </a:r>
            <a:r>
              <a:rPr lang="sk-SK" sz="1050" dirty="0" err="1">
                <a:solidFill>
                  <a:schemeClr val="tx1"/>
                </a:solidFill>
                <a:latin typeface="+mj-lt"/>
              </a:rPr>
              <a:t>Call</a:t>
            </a:r>
            <a:r>
              <a:rPr lang="sk-SK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sk-SK" sz="1050" dirty="0" smtClean="0">
                <a:solidFill>
                  <a:schemeClr val="tx1"/>
                </a:solidFill>
                <a:latin typeface="+mj-lt"/>
              </a:rPr>
              <a:t>centrum NCZI</a:t>
            </a:r>
            <a:endParaRPr lang="sk-SK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20431" y="3821053"/>
            <a:ext cx="7507210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Vydanie </a:t>
            </a:r>
            <a:r>
              <a:rPr lang="sk-SK" sz="1050" dirty="0" err="1" smtClean="0">
                <a:solidFill>
                  <a:schemeClr val="tx1"/>
                </a:solidFill>
                <a:latin typeface="+mj-lt"/>
              </a:rPr>
              <a:t>personalizovaného</a:t>
            </a:r>
            <a:r>
              <a:rPr lang="sk-SK" sz="1050" dirty="0" smtClean="0">
                <a:solidFill>
                  <a:schemeClr val="tx1"/>
                </a:solidFill>
                <a:latin typeface="+mj-lt"/>
              </a:rPr>
              <a:t> ePZP, jeho </a:t>
            </a:r>
            <a:r>
              <a:rPr lang="sk-SK" sz="1050" dirty="0">
                <a:solidFill>
                  <a:schemeClr val="tx1"/>
                </a:solidFill>
                <a:latin typeface="+mj-lt"/>
              </a:rPr>
              <a:t>aktivácia a vygenerovanie PIN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63068" y="4330439"/>
            <a:ext cx="1403372" cy="543186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Zaslaním poštou na doručovaciu adresu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620429" y="4941168"/>
            <a:ext cx="746048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latin typeface="+mj-lt"/>
              </a:rPr>
              <a:t>Doručením zásielky cez poštu do vlastných rúk na uvedenú doručovaciu adresu v žiadosti</a:t>
            </a:r>
            <a:endParaRPr lang="sk-SK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20428" y="4331174"/>
            <a:ext cx="1453480" cy="54318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Zaslaním poštou na doručovaciu adresu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57" y="1756247"/>
            <a:ext cx="1087599" cy="3906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253" y="1727757"/>
            <a:ext cx="479732" cy="4274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818" y="1797097"/>
            <a:ext cx="1323314" cy="297840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6134088" y="2314096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Hromadný podaj pre veľkých PZS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134088" y="2823482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Osobne cez HR PZS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339" y="1761577"/>
            <a:ext cx="1087599" cy="390691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6180818" y="4331175"/>
            <a:ext cx="1403372" cy="54318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Odovzdaním cez HR PZS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205154" y="4330439"/>
            <a:ext cx="1403372" cy="543186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Zaslaním poštou so spätnou dokumentáciou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34488" y="1274749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68085" y="1274749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3200" b="1">
                <a:solidFill>
                  <a:srgbClr val="00B050"/>
                </a:solidFill>
              </a:rPr>
              <a:t>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8398" y="1274749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3200" b="1">
                <a:solidFill>
                  <a:srgbClr val="00B050"/>
                </a:solidFill>
              </a:rPr>
              <a:t>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8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9" y="3062375"/>
            <a:ext cx="2497716" cy="1447016"/>
          </a:xfrm>
          <a:prstGeom prst="rect">
            <a:avLst/>
          </a:prstGeom>
        </p:spPr>
      </p:pic>
      <p:sp>
        <p:nvSpPr>
          <p:cNvPr id="57" name="Rounded Rectangle 36"/>
          <p:cNvSpPr/>
          <p:nvPr/>
        </p:nvSpPr>
        <p:spPr>
          <a:xfrm>
            <a:off x="7654043" y="2310379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200"/>
              </a:spcBef>
            </a:pPr>
            <a:r>
              <a:rPr lang="sk-SK" sz="1000" dirty="0">
                <a:latin typeface="+mj-lt"/>
              </a:rPr>
              <a:t>Žiadosť </a:t>
            </a:r>
            <a:r>
              <a:rPr lang="sk-SK" sz="1000" dirty="0" smtClean="0">
                <a:latin typeface="+mj-lt"/>
              </a:rPr>
              <a:t>poslaná poštou po overení notárom</a:t>
            </a:r>
            <a:endParaRPr lang="sk-SK" sz="1000" dirty="0">
              <a:latin typeface="+mj-lt"/>
            </a:endParaRPr>
          </a:p>
        </p:txBody>
      </p:sp>
      <p:sp>
        <p:nvSpPr>
          <p:cNvPr id="59" name="Rounded Rectangle 36"/>
          <p:cNvSpPr/>
          <p:nvPr/>
        </p:nvSpPr>
        <p:spPr>
          <a:xfrm>
            <a:off x="7639935" y="2819765"/>
            <a:ext cx="1450102" cy="43204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200"/>
              </a:spcBef>
            </a:pPr>
            <a:r>
              <a:rPr lang="sk-SK" sz="1050" dirty="0" smtClean="0">
                <a:latin typeface="+mj-lt"/>
              </a:rPr>
              <a:t>Notár </a:t>
            </a:r>
            <a:endParaRPr lang="sk-SK" sz="1050" dirty="0">
              <a:latin typeface="+mj-lt"/>
            </a:endParaRPr>
          </a:p>
        </p:txBody>
      </p:sp>
      <p:sp>
        <p:nvSpPr>
          <p:cNvPr id="60" name="Rounded Rectangle 52"/>
          <p:cNvSpPr/>
          <p:nvPr/>
        </p:nvSpPr>
        <p:spPr>
          <a:xfrm>
            <a:off x="7639935" y="4331176"/>
            <a:ext cx="1464210" cy="543186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  <a:latin typeface="+mj-lt"/>
              </a:rPr>
              <a:t>Zaslaním poštou so spätnou dokumentáciou</a:t>
            </a:r>
          </a:p>
        </p:txBody>
      </p:sp>
      <p:sp>
        <p:nvSpPr>
          <p:cNvPr id="61" name="TextBox 53"/>
          <p:cNvSpPr txBox="1"/>
          <p:nvPr/>
        </p:nvSpPr>
        <p:spPr>
          <a:xfrm>
            <a:off x="8171922" y="1297517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5238" y="1760339"/>
            <a:ext cx="587862" cy="378992"/>
          </a:xfrm>
          <a:prstGeom prst="rect">
            <a:avLst/>
          </a:prstGeom>
        </p:spPr>
      </p:pic>
      <p:sp>
        <p:nvSpPr>
          <p:cNvPr id="62" name="TextBox 53"/>
          <p:cNvSpPr txBox="1"/>
          <p:nvPr/>
        </p:nvSpPr>
        <p:spPr>
          <a:xfrm>
            <a:off x="11148253" y="1124312"/>
            <a:ext cx="79707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b="1" dirty="0" smtClean="0">
                <a:solidFill>
                  <a:srgbClr val="00B050"/>
                </a:solidFill>
              </a:rPr>
              <a:t>Jún 2017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0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INŠTALÁCIA</a:t>
            </a:r>
            <a:br>
              <a:rPr lang="sk-SK" dirty="0" smtClean="0"/>
            </a:br>
            <a:r>
              <a:rPr lang="sk-SK" dirty="0" smtClean="0"/>
              <a:t>INFORMAČNÉHO</a:t>
            </a:r>
            <a:br>
              <a:rPr lang="sk-SK" dirty="0" smtClean="0"/>
            </a:br>
            <a:r>
              <a:rPr lang="sk-SK" dirty="0" smtClean="0"/>
              <a:t>SYSTÉMU </a:t>
            </a:r>
            <a:r>
              <a:rPr lang="sk-SK" dirty="0" smtClean="0"/>
              <a:t>A </a:t>
            </a:r>
            <a:r>
              <a:rPr lang="sk-SK" dirty="0" smtClean="0"/>
              <a:t>ČÍTAČIEK pre PZS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332" y="446904"/>
            <a:ext cx="7866946" cy="392523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PZS zabezpečí inštaláciu ním používaného informačného systému, ktorý má overenú zhodu na všetkých koncových bodoch (pracovných staniciach), na ktorých sa prevádzkuje licencia informačného systému</a:t>
            </a:r>
          </a:p>
          <a:p>
            <a:r>
              <a:rPr lang="sk-SK" dirty="0"/>
              <a:t>Inštaláciu informačného systému zabezpečuje po dohode s PZS dodávateľ systému</a:t>
            </a:r>
          </a:p>
          <a:p>
            <a:r>
              <a:rPr lang="sk-SK" dirty="0"/>
              <a:t>Náklady súvisiace s inštaláciou sú v réžii PZS</a:t>
            </a:r>
          </a:p>
          <a:p>
            <a:pPr lvl="1"/>
            <a:r>
              <a:rPr lang="sk-SK" dirty="0"/>
              <a:t>Zdravotné poisťovne podporia elektronizáciu zdravotníctva </a:t>
            </a:r>
            <a:r>
              <a:rPr lang="sk-SK" dirty="0" smtClean="0"/>
              <a:t>zvýhodnením, </a:t>
            </a:r>
            <a:r>
              <a:rPr lang="sk-SK" dirty="0"/>
              <a:t>prípadne cenovou diferenciáciou zmluvných PZS, ktorí sú pripojení do </a:t>
            </a:r>
            <a:r>
              <a:rPr lang="sk-SK" dirty="0" err="1"/>
              <a:t>ezdravia</a:t>
            </a:r>
            <a:r>
              <a:rPr lang="sk-SK" dirty="0"/>
              <a:t> a komunikujú elektronicky</a:t>
            </a:r>
          </a:p>
          <a:p>
            <a:pPr lvl="1"/>
            <a:r>
              <a:rPr lang="en-AU" dirty="0"/>
              <a:t>Model</a:t>
            </a:r>
            <a:r>
              <a:rPr lang="sk-SK" dirty="0"/>
              <a:t>y financovania sa môžu líšiť v závislosti od jednotlivých ZP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23246"/>
              </p:ext>
            </p:extLst>
          </p:nvPr>
        </p:nvGraphicFramePr>
        <p:xfrm>
          <a:off x="3334454" y="4328249"/>
          <a:ext cx="8409872" cy="12219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0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9583">
                <a:tc>
                  <a:txBody>
                    <a:bodyPr/>
                    <a:lstStyle/>
                    <a:p>
                      <a:pPr algn="ctr"/>
                      <a:r>
                        <a:rPr lang="sk-SK" sz="1800" kern="1200" noProof="0" dirty="0">
                          <a:latin typeface="+mj-lt"/>
                        </a:rPr>
                        <a:t>PZS</a:t>
                      </a:r>
                      <a:endParaRPr lang="sk-SK" sz="1800" b="1" i="0" kern="1200" noProof="0" dirty="0">
                        <a:solidFill>
                          <a:schemeClr val="tx1"/>
                        </a:solidFill>
                        <a:latin typeface="+mj-lt"/>
                        <a:ea typeface="Soho Gothic Pro Light" charset="0"/>
                        <a:cs typeface="Soho Gothic Pro Light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kern="1200" noProof="0" dirty="0">
                          <a:latin typeface="+mj-lt"/>
                        </a:rPr>
                        <a:t>NCZI</a:t>
                      </a:r>
                      <a:endParaRPr lang="sk-SK" sz="1800" b="1" i="0" kern="1200" noProof="0" dirty="0">
                        <a:solidFill>
                          <a:schemeClr val="tx1"/>
                        </a:solidFill>
                        <a:latin typeface="+mj-lt"/>
                        <a:ea typeface="Soho Gothic Pro Light" charset="0"/>
                        <a:cs typeface="Soho Gothic Pro Light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36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sk-SK" sz="1600" kern="1200" noProof="0" dirty="0" smtClean="0">
                          <a:latin typeface="+mj-lt"/>
                        </a:rPr>
                        <a:t>Inštalácia </a:t>
                      </a:r>
                      <a:r>
                        <a:rPr lang="sk-SK" sz="1600" kern="1200" noProof="0" dirty="0">
                          <a:latin typeface="+mj-lt"/>
                        </a:rPr>
                        <a:t>IS PZS integrovaného s NZIS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sk-SK" sz="1600" kern="1200" noProof="0" dirty="0">
                          <a:latin typeface="+mj-lt"/>
                        </a:rPr>
                        <a:t>Zaškolenie na zmeny v IS PZS</a:t>
                      </a:r>
                      <a:r>
                        <a:rPr lang="sk-SK" sz="1600" kern="1200" baseline="0" noProof="0" dirty="0">
                          <a:latin typeface="+mj-lt"/>
                        </a:rPr>
                        <a:t> v súvislosti </a:t>
                      </a:r>
                      <a:r>
                        <a:rPr lang="sk-SK" sz="1600" kern="1200" baseline="0" noProof="0" dirty="0" smtClean="0">
                          <a:latin typeface="+mj-lt"/>
                        </a:rPr>
                        <a:t/>
                      </a:r>
                      <a:br>
                        <a:rPr lang="sk-SK" sz="1600" kern="1200" baseline="0" noProof="0" dirty="0" smtClean="0">
                          <a:latin typeface="+mj-lt"/>
                        </a:rPr>
                      </a:br>
                      <a:r>
                        <a:rPr lang="sk-SK" sz="1600" kern="1200" baseline="0" noProof="0" dirty="0" smtClean="0">
                          <a:latin typeface="+mj-lt"/>
                        </a:rPr>
                        <a:t>s </a:t>
                      </a:r>
                      <a:r>
                        <a:rPr lang="sk-SK" sz="1600" kern="1200" baseline="0" noProof="0" dirty="0">
                          <a:latin typeface="+mj-lt"/>
                        </a:rPr>
                        <a:t>integráciou na el. zdravotníctvo</a:t>
                      </a:r>
                      <a:endParaRPr lang="sk-SK" sz="1600" b="0" i="0" kern="1200" noProof="0" dirty="0">
                        <a:solidFill>
                          <a:schemeClr val="tx1"/>
                        </a:solidFill>
                        <a:latin typeface="+mj-lt"/>
                        <a:ea typeface="Soho Gothic Pro Light" charset="0"/>
                        <a:cs typeface="Soho Gothic Pro Light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sk-SK" sz="1600" b="0" i="0" kern="1200" noProof="0" dirty="0">
                        <a:solidFill>
                          <a:schemeClr val="tx1"/>
                        </a:solidFill>
                        <a:latin typeface="+mj-lt"/>
                        <a:ea typeface="Soho Gothic Pro Light" charset="0"/>
                        <a:cs typeface="Soho Gothic Pro Light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LEGISLATÍVNE ZMENY Z DÔVODU</a:t>
            </a:r>
            <a:br>
              <a:rPr lang="sk-SK" dirty="0" smtClean="0"/>
            </a:br>
            <a:r>
              <a:rPr lang="sk-SK" dirty="0" smtClean="0"/>
              <a:t>ZAVEDENIA ezdravia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821500"/>
            <a:ext cx="7777494" cy="529634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Legislatívny rámec elektronického zdravotníctva je vymedzený zákonom č. 153/2013 Z. z. o národnom </a:t>
            </a:r>
            <a:r>
              <a:rPr lang="sk-SK" dirty="0" smtClean="0"/>
              <a:t>zdravotníckom informačnom </a:t>
            </a:r>
            <a:r>
              <a:rPr lang="sk-SK" dirty="0"/>
              <a:t>systéme </a:t>
            </a:r>
            <a:r>
              <a:rPr lang="sk-SK" dirty="0" smtClean="0"/>
              <a:t>a</a:t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dirty="0"/>
              <a:t>zmene a </a:t>
            </a:r>
            <a:r>
              <a:rPr lang="sk-SK" dirty="0" smtClean="0"/>
              <a:t>doplnení </a:t>
            </a:r>
            <a:r>
              <a:rPr lang="sk-SK" dirty="0"/>
              <a:t>niektorých zákonov:</a:t>
            </a:r>
          </a:p>
          <a:p>
            <a:r>
              <a:rPr lang="sk-SK" dirty="0"/>
              <a:t>OBSAH:</a:t>
            </a:r>
          </a:p>
          <a:p>
            <a:pPr lvl="1"/>
            <a:r>
              <a:rPr lang="sk-SK" dirty="0"/>
              <a:t>vymedzenie národného zdravotníckeho informačného systému</a:t>
            </a:r>
          </a:p>
          <a:p>
            <a:pPr lvl="1"/>
            <a:r>
              <a:rPr lang="sk-SK" dirty="0"/>
              <a:t>údajová základňa národného zdravotníckeho informačného systému </a:t>
            </a:r>
          </a:p>
          <a:p>
            <a:pPr lvl="1"/>
            <a:r>
              <a:rPr lang="sk-SK" dirty="0"/>
              <a:t>postup pri sprístupňovaní údajov z národného zdravotníckeho informačného systému</a:t>
            </a:r>
          </a:p>
          <a:p>
            <a:pPr lvl="1"/>
            <a:r>
              <a:rPr lang="sk-SK" dirty="0"/>
              <a:t>národné administratívne registre</a:t>
            </a:r>
          </a:p>
          <a:p>
            <a:pPr lvl="1"/>
            <a:r>
              <a:rPr lang="sk-SK" dirty="0"/>
              <a:t>národné zdravotné registre</a:t>
            </a:r>
          </a:p>
          <a:p>
            <a:pPr lvl="1"/>
            <a:r>
              <a:rPr lang="sk-SK" dirty="0"/>
              <a:t>štandardy zdravotníckej informatiky (vyhláška č. 107/2015 Z. z.)</a:t>
            </a:r>
          </a:p>
          <a:p>
            <a:pPr lvl="1"/>
            <a:r>
              <a:rPr lang="sk-SK" dirty="0"/>
              <a:t>zdravotnícka štatistika</a:t>
            </a:r>
          </a:p>
          <a:p>
            <a:pPr lvl="1"/>
            <a:r>
              <a:rPr lang="sk-SK" dirty="0"/>
              <a:t>postavenie a úlohy Národného centra zdravotníckych </a:t>
            </a:r>
            <a:r>
              <a:rPr lang="sk-SK" dirty="0" smtClean="0"/>
              <a:t>informácií</a:t>
            </a:r>
          </a:p>
          <a:p>
            <a:pPr lvl="1"/>
            <a:r>
              <a:rPr lang="sk-SK" dirty="0"/>
              <a:t>proces overovania zhody informačných systémov PZS</a:t>
            </a:r>
          </a:p>
          <a:p>
            <a:pPr lvl="1"/>
            <a:r>
              <a:rPr lang="sk-SK" dirty="0"/>
              <a:t>proces vydávania elektronických preukazov </a:t>
            </a:r>
            <a:r>
              <a:rPr lang="sk-SK" dirty="0" smtClean="0"/>
              <a:t>zdravotníckych pracovníkov</a:t>
            </a:r>
            <a:endParaRPr lang="sk-SK" dirty="0"/>
          </a:p>
          <a:p>
            <a:pPr lvl="1"/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3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POVINNOSTI </a:t>
            </a:r>
            <a:br>
              <a:rPr lang="sk-SK" dirty="0" smtClean="0"/>
            </a:br>
            <a:r>
              <a:rPr lang="sk-SK" dirty="0" smtClean="0"/>
              <a:t>Z LEGISLATÍVY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1030979"/>
            <a:ext cx="8043981" cy="502591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PZS a zdravotnícki pracovníci sú povinní sa pripojiť do NZIS </a:t>
            </a:r>
            <a:br>
              <a:rPr lang="sk-SK" dirty="0"/>
            </a:br>
            <a:r>
              <a:rPr lang="sk-SK" dirty="0"/>
              <a:t>k 1.1.2018 (okrem zubnej techniky, dopravy a očnej optiky)</a:t>
            </a:r>
          </a:p>
          <a:p>
            <a:r>
              <a:rPr lang="sk-SK" dirty="0"/>
              <a:t>Všetci zdravotnícki pracovníci sú povinní požiadať o elektronický preukaz zdravotníckeho pracovníka do 31.10.2017</a:t>
            </a:r>
          </a:p>
          <a:p>
            <a:r>
              <a:rPr lang="sk-SK" dirty="0"/>
              <a:t>Všetci zdravotnícki pracovníci sú povinní zabezpečiť bezpečnosť svojho elektronického preukazu zdravotníckeho pracovníka</a:t>
            </a:r>
          </a:p>
          <a:p>
            <a:r>
              <a:rPr lang="sk-SK" dirty="0"/>
              <a:t>Všetci zdravotnícki pracovníci sú povinní identifikovať/autorizovať prijímateľa zdravotnej starostlivosti pred zápisom do NZIS</a:t>
            </a:r>
          </a:p>
          <a:p>
            <a:r>
              <a:rPr lang="sk-SK" dirty="0"/>
              <a:t>Všetci zdravotnícki pracovníci sú povinní zabezpečiť ochranu zdravotných údajov v </a:t>
            </a:r>
            <a:r>
              <a:rPr lang="sk-SK" dirty="0" smtClean="0"/>
              <a:t>NZIS</a:t>
            </a:r>
            <a:endParaRPr lang="sk-SK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3" y="2996150"/>
            <a:ext cx="2673935" cy="15491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>
                <a:latin typeface="+mn-lt"/>
              </a:rPr>
              <a:t>OBSAH</a:t>
            </a:r>
            <a:endParaRPr lang="sk-SK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Vízia a cieľ elektronického zdravotníctva</a:t>
            </a:r>
          </a:p>
          <a:p>
            <a:r>
              <a:rPr lang="sk-SK" dirty="0"/>
              <a:t>Prehľad funkcionalít</a:t>
            </a:r>
          </a:p>
          <a:p>
            <a:r>
              <a:rPr lang="sk-SK" dirty="0"/>
              <a:t>Benefity ezdravia pre zdravotníckych pracovníkov</a:t>
            </a:r>
          </a:p>
          <a:p>
            <a:r>
              <a:rPr lang="sk-SK" dirty="0"/>
              <a:t>Postup pripojenia ambulantných PZS</a:t>
            </a:r>
          </a:p>
          <a:p>
            <a:r>
              <a:rPr lang="sk-SK" dirty="0"/>
              <a:t>Legislatívne zmeny z dôvodu zavedenia </a:t>
            </a:r>
            <a:r>
              <a:rPr lang="sk-SK" dirty="0" err="1" smtClean="0"/>
              <a:t>ezdravia</a:t>
            </a:r>
            <a:endParaRPr lang="sk-SK" dirty="0" smtClean="0"/>
          </a:p>
          <a:p>
            <a:r>
              <a:rPr lang="sk-SK" dirty="0" err="1"/>
              <a:t>e</a:t>
            </a:r>
            <a:r>
              <a:rPr lang="sk-SK" dirty="0" err="1" smtClean="0"/>
              <a:t>zdravie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GDPR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</a:t>
            </a:r>
            <a:r>
              <a:rPr lang="sk-SK" dirty="0" err="1" smtClean="0"/>
              <a:t>zdravie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GDPR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Nariadenie </a:t>
            </a:r>
            <a:r>
              <a:rPr lang="sk-SK" dirty="0"/>
              <a:t>(GDPR) a Smernica prijaté 27.4.2016 predstavujú komplexnú reformu pravidiel ochrany osobných údajov v Európskej únii </a:t>
            </a:r>
          </a:p>
          <a:p>
            <a:r>
              <a:rPr lang="sk-SK" dirty="0" smtClean="0"/>
              <a:t>Doterajší </a:t>
            </a:r>
            <a:r>
              <a:rPr lang="sk-SK" dirty="0"/>
              <a:t>rámec ochrany osobných údajov určovala smernica z roku 1995 a na jej základe prijatá legislatíva členských štátov. Nezodpovedá už súčasným potrebám a členské štáty ju implementovali </a:t>
            </a:r>
            <a:r>
              <a:rPr lang="sk-SK" dirty="0" smtClean="0"/>
              <a:t>rozlične </a:t>
            </a:r>
          </a:p>
          <a:p>
            <a:r>
              <a:rPr lang="sk-SK" b="1" dirty="0" smtClean="0"/>
              <a:t>Nariadenie vstupuje do platnosti 25. mája </a:t>
            </a:r>
            <a:r>
              <a:rPr lang="sk-SK" b="1" dirty="0"/>
              <a:t>2018 </a:t>
            </a:r>
            <a:r>
              <a:rPr lang="sk-SK" b="1" dirty="0" smtClean="0"/>
              <a:t> a k tomu dátumu pôvodnú smernicu zrušuje</a:t>
            </a:r>
            <a:endParaRPr lang="sk-SK" b="1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87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ezdravie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GDPR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34453" y="861646"/>
            <a:ext cx="8174677" cy="5249008"/>
          </a:xfrm>
        </p:spPr>
        <p:txBody>
          <a:bodyPr>
            <a:normAutofit fontScale="62500" lnSpcReduction="20000"/>
          </a:bodyPr>
          <a:lstStyle/>
          <a:p>
            <a:r>
              <a:rPr lang="sk-SK" sz="3000" b="1" dirty="0"/>
              <a:t>Medzi najdôležitejšie opatrenia ochrany osobných údajov a informačnej bezpečnosti </a:t>
            </a:r>
            <a:r>
              <a:rPr lang="sk-SK" sz="3000" b="1" dirty="0" smtClean="0"/>
              <a:t>NZIS patria</a:t>
            </a:r>
            <a:r>
              <a:rPr lang="sk-SK" sz="3000" b="1" dirty="0"/>
              <a:t>:</a:t>
            </a:r>
          </a:p>
          <a:p>
            <a:pPr lvl="1" fontAlgn="ctr"/>
            <a:endParaRPr lang="sk-SK" dirty="0" smtClean="0"/>
          </a:p>
          <a:p>
            <a:pPr lvl="1" fontAlgn="ctr"/>
            <a:r>
              <a:rPr lang="sk-SK" sz="2700" dirty="0" smtClean="0"/>
              <a:t>K+D koncept,</a:t>
            </a:r>
          </a:p>
          <a:p>
            <a:pPr lvl="1" fontAlgn="ctr"/>
            <a:r>
              <a:rPr lang="sk-SK" sz="2700" dirty="0" smtClean="0"/>
              <a:t>používanie </a:t>
            </a:r>
            <a:r>
              <a:rPr lang="sk-SK" sz="2700" dirty="0"/>
              <a:t>šifrovania pri prenose a ukladaní údajov (aj keď sú oddelené, ešte </a:t>
            </a:r>
            <a:r>
              <a:rPr lang="sk-SK" sz="2700" dirty="0" err="1"/>
              <a:t>naviac</a:t>
            </a:r>
            <a:r>
              <a:rPr lang="sk-SK" sz="2700" dirty="0"/>
              <a:t> sú aj šifrované),</a:t>
            </a:r>
          </a:p>
          <a:p>
            <a:pPr lvl="1" fontAlgn="ctr"/>
            <a:r>
              <a:rPr lang="sk-SK" sz="2700" dirty="0"/>
              <a:t>identifikácia a autentizácia zdravotníckeho pracovníka do NZIS využitím elektronického preukazu zdravotníckeho pracovníka,</a:t>
            </a:r>
          </a:p>
          <a:p>
            <a:pPr lvl="1" fontAlgn="ctr"/>
            <a:r>
              <a:rPr lang="sk-SK" sz="2700" dirty="0"/>
              <a:t>elektronické podpisovanie zdravotných záznamov vstupujúcich do NZIS,</a:t>
            </a:r>
          </a:p>
          <a:p>
            <a:pPr lvl="1" fontAlgn="ctr"/>
            <a:r>
              <a:rPr lang="sk-SK" sz="2700" dirty="0"/>
              <a:t>vytváranie záznamov o prístupe do NZIS,</a:t>
            </a:r>
          </a:p>
          <a:p>
            <a:pPr lvl="1" fontAlgn="ctr"/>
            <a:r>
              <a:rPr lang="sk-SK" sz="2700" dirty="0"/>
              <a:t>mechanizmy na prevenciu spúšťania neautorizovaných programov,</a:t>
            </a:r>
          </a:p>
          <a:p>
            <a:pPr lvl="1" fontAlgn="ctr"/>
            <a:r>
              <a:rPr lang="sk-SK" sz="2700" dirty="0"/>
              <a:t>automatická verifikácia stavu systému, vrátane použitia kryptografických odtlačkov,</a:t>
            </a:r>
          </a:p>
          <a:p>
            <a:pPr lvl="1" fontAlgn="ctr"/>
            <a:r>
              <a:rPr lang="sk-SK" sz="2700" dirty="0"/>
              <a:t>ochrana proti vírusom a </a:t>
            </a:r>
            <a:r>
              <a:rPr lang="sk-SK" sz="2700" dirty="0" err="1"/>
              <a:t>hackerom</a:t>
            </a:r>
            <a:r>
              <a:rPr lang="sk-SK" sz="2700" dirty="0"/>
              <a:t> využitím </a:t>
            </a:r>
            <a:r>
              <a:rPr lang="sk-SK" sz="2700" dirty="0" err="1"/>
              <a:t>firewallov</a:t>
            </a:r>
            <a:r>
              <a:rPr lang="sk-SK" sz="2700" dirty="0"/>
              <a:t>, IDS, </a:t>
            </a:r>
            <a:r>
              <a:rPr lang="sk-SK" sz="2700" dirty="0" err="1"/>
              <a:t>anti-malware</a:t>
            </a:r>
            <a:r>
              <a:rPr lang="sk-SK" sz="2700" dirty="0"/>
              <a:t> softvéru,</a:t>
            </a:r>
          </a:p>
          <a:p>
            <a:pPr lvl="1" fontAlgn="ctr"/>
            <a:r>
              <a:rPr lang="sk-SK" sz="2700" dirty="0"/>
              <a:t>bezpečnostný monitoring všetkých technických zariadení v NZIS a bezpečnostne významných udalostí, </a:t>
            </a:r>
          </a:p>
          <a:p>
            <a:pPr lvl="1" fontAlgn="ctr"/>
            <a:r>
              <a:rPr lang="sk-SK" sz="2700" dirty="0"/>
              <a:t>segregácia rolí v NZIS,</a:t>
            </a:r>
          </a:p>
          <a:p>
            <a:pPr lvl="1" fontAlgn="ctr"/>
            <a:r>
              <a:rPr lang="sk-SK" sz="2700" dirty="0"/>
              <a:t>pripojenie len certifikovaných IS PZS do NZIS,</a:t>
            </a:r>
          </a:p>
          <a:p>
            <a:pPr lvl="1" fontAlgn="ctr"/>
            <a:r>
              <a:rPr lang="sk-SK" sz="2700" dirty="0"/>
              <a:t>a </a:t>
            </a:r>
            <a:r>
              <a:rPr lang="sk-SK" sz="2700" dirty="0" smtClean="0"/>
              <a:t>ďalšie</a:t>
            </a:r>
            <a:endParaRPr lang="sk-SK" sz="27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4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</a:t>
            </a:r>
            <a:br>
              <a:rPr lang="sk-SK" dirty="0" smtClean="0"/>
            </a:br>
            <a:r>
              <a:rPr lang="sk-SK" dirty="0" smtClean="0"/>
              <a:t>ZA POZORNOSŤ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1225891"/>
            <a:ext cx="8149790" cy="499045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bg-BG" b="1" i="1" dirty="0" smtClean="0"/>
              <a:t>„</a:t>
            </a:r>
            <a:r>
              <a:rPr lang="sk-SK" b="1" i="1" dirty="0" smtClean="0"/>
              <a:t>Správne </a:t>
            </a:r>
            <a:r>
              <a:rPr lang="sk-SK" b="1" i="1" dirty="0"/>
              <a:t>nasadená liečba je jedným z najdôležitejších benefitov </a:t>
            </a:r>
            <a:br>
              <a:rPr lang="sk-SK" b="1" i="1" dirty="0"/>
            </a:br>
            <a:r>
              <a:rPr lang="sk-SK" b="1" i="1" dirty="0"/>
              <a:t>elektronizácie zdravotníctva. Ak vieme odstrániť riziko nežiaducich účinkov </a:t>
            </a:r>
            <a:r>
              <a:rPr lang="sk-SK" b="1" i="1" dirty="0" smtClean="0"/>
              <a:t/>
            </a:r>
            <a:br>
              <a:rPr lang="sk-SK" b="1" i="1" dirty="0" smtClean="0"/>
            </a:br>
            <a:r>
              <a:rPr lang="sk-SK" b="1" i="1" dirty="0" smtClean="0"/>
              <a:t>na </a:t>
            </a:r>
            <a:r>
              <a:rPr lang="sk-SK" b="1" i="1" dirty="0"/>
              <a:t>základe údajov o pacientovi, stanovenie diagnózy </a:t>
            </a:r>
            <a:r>
              <a:rPr lang="sk-SK" b="1" i="1" dirty="0" smtClean="0"/>
              <a:t>a </a:t>
            </a:r>
            <a:r>
              <a:rPr lang="sk-SK" b="1" i="1" dirty="0"/>
              <a:t>nastavenie liečby </a:t>
            </a:r>
            <a:r>
              <a:rPr lang="sk-SK" b="1" i="1" dirty="0" smtClean="0"/>
              <a:t/>
            </a:r>
            <a:br>
              <a:rPr lang="sk-SK" b="1" i="1" dirty="0" smtClean="0"/>
            </a:br>
            <a:r>
              <a:rPr lang="sk-SK" b="1" i="1" dirty="0" smtClean="0"/>
              <a:t>bude </a:t>
            </a:r>
            <a:r>
              <a:rPr lang="sk-SK" b="1" i="1" dirty="0"/>
              <a:t>oveľa efektívnejšie</a:t>
            </a:r>
            <a:r>
              <a:rPr lang="sk-SK" b="1" i="1" dirty="0" smtClean="0"/>
              <a:t>.“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sk-SK" b="1" i="1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sk-SK" b="1" i="1" dirty="0" smtClean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sk-SK" b="1" i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endParaRPr lang="sk-SK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endParaRPr lang="sk-SK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endParaRPr lang="sk-SK" sz="1600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sk-SK" sz="1600" dirty="0" smtClean="0"/>
              <a:t>V </a:t>
            </a:r>
            <a:r>
              <a:rPr lang="sk-SK" sz="1600" dirty="0"/>
              <a:t>prípade otázok neváhajte kontaktovať </a:t>
            </a:r>
            <a:r>
              <a:rPr lang="sk-SK" sz="1600" dirty="0" err="1"/>
              <a:t>Call</a:t>
            </a:r>
            <a:r>
              <a:rPr lang="sk-SK" sz="1600" dirty="0"/>
              <a:t> centrum NCZI, ktoré je k dispozícii počas pracovných dní od 08:00 do 16:00 na tel. čísle 02/32 353 030, alebo elektronicky cez Kontaktný formulár </a:t>
            </a:r>
            <a:r>
              <a:rPr lang="sk-SK" sz="1600" b="1" dirty="0" err="1">
                <a:solidFill>
                  <a:srgbClr val="C00000"/>
                </a:solidFill>
              </a:rPr>
              <a:t>https</a:t>
            </a:r>
            <a:r>
              <a:rPr lang="sk-SK" sz="1600" b="1" dirty="0">
                <a:solidFill>
                  <a:srgbClr val="C00000"/>
                </a:solidFill>
              </a:rPr>
              <a:t>://</a:t>
            </a:r>
            <a:r>
              <a:rPr lang="sk-SK" sz="1600" b="1" dirty="0" err="1" smtClean="0">
                <a:solidFill>
                  <a:srgbClr val="C00000"/>
                </a:solidFill>
              </a:rPr>
              <a:t>www.npz.sk</a:t>
            </a:r>
            <a:r>
              <a:rPr lang="sk-SK" sz="1600" b="1" dirty="0" smtClean="0">
                <a:solidFill>
                  <a:srgbClr val="C00000"/>
                </a:solidFill>
              </a:rPr>
              <a:t>/</a:t>
            </a:r>
            <a:r>
              <a:rPr lang="sk-SK" sz="1600" b="1" dirty="0" err="1" smtClean="0">
                <a:solidFill>
                  <a:srgbClr val="C00000"/>
                </a:solidFill>
              </a:rPr>
              <a:t>sites</a:t>
            </a:r>
            <a:r>
              <a:rPr lang="sk-SK" sz="1600" b="1" dirty="0" smtClean="0">
                <a:solidFill>
                  <a:srgbClr val="C00000"/>
                </a:solidFill>
              </a:rPr>
              <a:t>/</a:t>
            </a:r>
            <a:r>
              <a:rPr lang="sk-SK" sz="1600" b="1" dirty="0" err="1" smtClean="0">
                <a:solidFill>
                  <a:srgbClr val="C00000"/>
                </a:solidFill>
              </a:rPr>
              <a:t>npz</a:t>
            </a:r>
            <a:r>
              <a:rPr lang="sk-SK" sz="1600" b="1" dirty="0" smtClean="0">
                <a:solidFill>
                  <a:srgbClr val="C00000"/>
                </a:solidFill>
              </a:rPr>
              <a:t>/</a:t>
            </a:r>
            <a:r>
              <a:rPr lang="sk-SK" sz="1600" b="1" dirty="0" err="1" smtClean="0">
                <a:solidFill>
                  <a:srgbClr val="C00000"/>
                </a:solidFill>
              </a:rPr>
              <a:t>NzpBasePages</a:t>
            </a:r>
            <a:r>
              <a:rPr lang="sk-SK" sz="1600" b="1" dirty="0" smtClean="0">
                <a:solidFill>
                  <a:srgbClr val="C00000"/>
                </a:solidFill>
              </a:rPr>
              <a:t>/</a:t>
            </a:r>
            <a:r>
              <a:rPr lang="sk-SK" sz="1600" b="1" dirty="0" err="1" smtClean="0">
                <a:solidFill>
                  <a:srgbClr val="C00000"/>
                </a:solidFill>
              </a:rPr>
              <a:t>kontaktny-formular.aspx</a:t>
            </a:r>
            <a:endParaRPr lang="sk-SK" sz="1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18" y="2988596"/>
            <a:ext cx="2236492" cy="19035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VÍZIA A CIEĽ </a:t>
            </a:r>
            <a:br>
              <a:rPr lang="sk-SK" dirty="0" smtClean="0"/>
            </a:br>
            <a:r>
              <a:rPr lang="sk-SK" dirty="0" smtClean="0"/>
              <a:t>ELEKTRONICKÉHO ZDRAVOTNÍCTVA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4" y="1624965"/>
            <a:ext cx="7193802" cy="392523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Víziou programu </a:t>
            </a:r>
            <a:r>
              <a:rPr lang="sk-SK" b="1" dirty="0" err="1" smtClean="0">
                <a:solidFill>
                  <a:srgbClr val="C00000"/>
                </a:solidFill>
              </a:rPr>
              <a:t>ezdravie</a:t>
            </a:r>
            <a:r>
              <a:rPr lang="sk-SK" dirty="0"/>
              <a:t> je poskytnúť správne</a:t>
            </a:r>
            <a:br>
              <a:rPr lang="sk-SK" dirty="0"/>
            </a:br>
            <a:r>
              <a:rPr lang="sk-SK" dirty="0"/>
              <a:t>informácie v správny čas na správnom mieste vo všetkých etapách a procesoch starostlivosti o zdravie občanov</a:t>
            </a:r>
          </a:p>
          <a:p>
            <a:r>
              <a:rPr lang="sk-SK" b="1" dirty="0">
                <a:solidFill>
                  <a:srgbClr val="C00000"/>
                </a:solidFill>
              </a:rPr>
              <a:t>Cieľom ezdravia </a:t>
            </a:r>
            <a:r>
              <a:rPr lang="sk-SK" dirty="0"/>
              <a:t>je výrazne prispieť k zlepšeniu zdravotnej starostlivosti a tým aj k zvyšovaniu kvality života občanov prostredníctvom informačných a komunikačných</a:t>
            </a:r>
            <a:br>
              <a:rPr lang="sk-SK" dirty="0"/>
            </a:br>
            <a:r>
              <a:rPr lang="sk-SK" dirty="0" smtClean="0"/>
              <a:t>technológií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7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ezdravie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POSKYTOVANIE ZDRAVOTNEJ </a:t>
            </a:r>
            <a:br>
              <a:rPr lang="sk-SK" dirty="0"/>
            </a:br>
            <a:r>
              <a:rPr lang="sk-SK" dirty="0"/>
              <a:t>STAROSTLIVOSTI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45" y="1161579"/>
            <a:ext cx="8198021" cy="4596669"/>
          </a:xfrm>
        </p:spPr>
      </p:pic>
    </p:spTree>
    <p:extLst>
      <p:ext uri="{BB962C8B-B14F-4D97-AF65-F5344CB8AC3E}">
        <p14:creationId xmlns:p14="http://schemas.microsoft.com/office/powerpoint/2010/main" val="6745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KRÁTKODOBÉ CIELE  ezdravia</a:t>
            </a:r>
            <a:br>
              <a:rPr lang="sk-SK" dirty="0" smtClean="0"/>
            </a:br>
            <a:r>
              <a:rPr lang="sk-SK" dirty="0" smtClean="0"/>
              <a:t>K </a:t>
            </a:r>
            <a:r>
              <a:rPr lang="sk-SK" dirty="0" smtClean="0"/>
              <a:t>1.1.2018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5410611"/>
              </p:ext>
            </p:extLst>
          </p:nvPr>
        </p:nvGraphicFramePr>
        <p:xfrm>
          <a:off x="7710771" y="842622"/>
          <a:ext cx="5265270" cy="507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BlokTextu 24"/>
          <p:cNvSpPr txBox="1"/>
          <p:nvPr/>
        </p:nvSpPr>
        <p:spPr>
          <a:xfrm>
            <a:off x="3148155" y="1555134"/>
            <a:ext cx="55198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600"/>
              </a:spcBef>
              <a:buClr>
                <a:srgbClr val="C92137"/>
              </a:buClr>
              <a:buSzPct val="100000"/>
              <a:buFont typeface="Wingdings" charset="2"/>
              <a:buChar char="§"/>
            </a:pP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Spoločná koordinácia </a:t>
            </a: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aktivít NCZI a zdravotných poisťovní</a:t>
            </a:r>
          </a:p>
          <a:p>
            <a:pPr marL="685800" lvl="1" indent="-228600">
              <a:spcBef>
                <a:spcPts val="600"/>
              </a:spcBef>
              <a:buClr>
                <a:srgbClr val="C92137"/>
              </a:buClr>
              <a:buSzPct val="100000"/>
              <a:buFont typeface="Wingdings" charset="2"/>
              <a:buChar char="§"/>
            </a:pP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Migrácia </a:t>
            </a: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BLO </a:t>
            </a: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(Dôvera</a:t>
            </a: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),  </a:t>
            </a: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eRecept (VšZP) </a:t>
            </a: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a UNION do </a:t>
            </a: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spoločného modulu </a:t>
            </a:r>
            <a:r>
              <a:rPr lang="sk-SK" sz="1600" dirty="0" err="1" smtClean="0">
                <a:latin typeface="+mj-lt"/>
                <a:ea typeface="Soho Gothic Pro Light" charset="0"/>
                <a:cs typeface="Soho Gothic Pro Light" charset="0"/>
              </a:rPr>
              <a:t>erecept</a:t>
            </a: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 </a:t>
            </a:r>
            <a:r>
              <a:rPr lang="sk-SK" sz="1600" dirty="0" err="1" smtClean="0">
                <a:latin typeface="+mj-lt"/>
                <a:ea typeface="Soho Gothic Pro Light" charset="0"/>
                <a:cs typeface="Soho Gothic Pro Light" charset="0"/>
              </a:rPr>
              <a:t>ezdravia</a:t>
            </a:r>
            <a:endParaRPr lang="sk-SK" sz="1600" dirty="0" smtClean="0">
              <a:latin typeface="+mj-lt"/>
              <a:ea typeface="Soho Gothic Pro Light" charset="0"/>
              <a:cs typeface="Soho Gothic Pro Light" charset="0"/>
            </a:endParaRPr>
          </a:p>
          <a:p>
            <a:pPr marL="685800" lvl="1" indent="-228600">
              <a:spcBef>
                <a:spcPts val="600"/>
              </a:spcBef>
              <a:buClr>
                <a:srgbClr val="C92137"/>
              </a:buClr>
              <a:buSzPct val="100000"/>
              <a:buFont typeface="Wingdings" charset="2"/>
              <a:buChar char="§"/>
            </a:pP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Zjednotenie </a:t>
            </a: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komunikácie a eliminácia konfliktných </a:t>
            </a:r>
            <a:br>
              <a:rPr lang="sk-SK" sz="1600" dirty="0">
                <a:latin typeface="+mj-lt"/>
                <a:ea typeface="Soho Gothic Pro Light" charset="0"/>
                <a:cs typeface="Soho Gothic Pro Light" charset="0"/>
              </a:rPr>
            </a:b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požiadaviek voči zdravotníckym pracovníkom a dodávateľom IS PZS</a:t>
            </a:r>
          </a:p>
          <a:p>
            <a:pPr marL="685800" lvl="1" indent="-228600">
              <a:spcBef>
                <a:spcPts val="600"/>
              </a:spcBef>
              <a:buClr>
                <a:srgbClr val="C92137"/>
              </a:buClr>
              <a:buSzPct val="100000"/>
              <a:buFont typeface="Wingdings" charset="2"/>
              <a:buChar char="§"/>
            </a:pP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Minimalizácia dopadu na zdravotníckeho </a:t>
            </a:r>
            <a:br>
              <a:rPr lang="sk-SK" sz="1600" dirty="0">
                <a:latin typeface="+mj-lt"/>
                <a:ea typeface="Soho Gothic Pro Light" charset="0"/>
                <a:cs typeface="Soho Gothic Pro Light" charset="0"/>
              </a:rPr>
            </a:b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pracovníka formou pripraveného legislatívneho balíčka, ktorý zjednodušuje prácu PZS</a:t>
            </a:r>
            <a:endParaRPr lang="sk-SK" sz="1600" dirty="0">
              <a:latin typeface="+mj-lt"/>
              <a:ea typeface="Soho Gothic Pro Light" charset="0"/>
              <a:cs typeface="Soho Gothic Pro Light" charset="0"/>
            </a:endParaRPr>
          </a:p>
          <a:p>
            <a:pPr marL="685800" lvl="1" indent="-228600">
              <a:spcBef>
                <a:spcPts val="600"/>
              </a:spcBef>
              <a:buClr>
                <a:srgbClr val="C92137"/>
              </a:buClr>
              <a:buSzPct val="100000"/>
              <a:buFont typeface="Wingdings" charset="2"/>
              <a:buChar char="§"/>
            </a:pP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Minimalizácia dopadu na IS PZS, ktorí už </a:t>
            </a:r>
            <a:br>
              <a:rPr lang="sk-SK" sz="1600" dirty="0">
                <a:latin typeface="+mj-lt"/>
                <a:ea typeface="Soho Gothic Pro Light" charset="0"/>
                <a:cs typeface="Soho Gothic Pro Light" charset="0"/>
              </a:rPr>
            </a:br>
            <a:r>
              <a:rPr lang="sk-SK" sz="1600" dirty="0">
                <a:latin typeface="+mj-lt"/>
                <a:ea typeface="Soho Gothic Pro Light" charset="0"/>
                <a:cs typeface="Soho Gothic Pro Light" charset="0"/>
              </a:rPr>
              <a:t>funkcionality </a:t>
            </a:r>
            <a:r>
              <a:rPr lang="sk-SK" sz="1600" dirty="0" smtClean="0">
                <a:latin typeface="+mj-lt"/>
                <a:ea typeface="Soho Gothic Pro Light" charset="0"/>
                <a:cs typeface="Soho Gothic Pro Light" charset="0"/>
              </a:rPr>
              <a:t>používajú</a:t>
            </a:r>
            <a:endParaRPr lang="sk-SK" sz="1600" dirty="0">
              <a:latin typeface="+mj-lt"/>
              <a:ea typeface="Soho Gothic Pro Light" charset="0"/>
              <a:cs typeface="Soho Gothic Pro Light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04" y="3087966"/>
            <a:ext cx="1379344" cy="5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6373091" y="894027"/>
            <a:ext cx="0" cy="17106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40505" y="1613098"/>
            <a:ext cx="2285890" cy="2884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n-lt"/>
                <a:ea typeface="Soho Gothic Pro" charset="0"/>
                <a:cs typeface="Soho Gothic Pro" charset="0"/>
              </a:defRPr>
            </a:lvl1pPr>
          </a:lstStyle>
          <a:p>
            <a:r>
              <a:rPr lang="sk-SK" dirty="0" smtClean="0"/>
              <a:t>KONCEPT PREPOJENIA INTEGROVANÝCH SÚČASTÍ NZIS</a:t>
            </a:r>
            <a:endParaRPr lang="sk-SK" b="1" dirty="0"/>
          </a:p>
        </p:txBody>
      </p:sp>
      <p:sp>
        <p:nvSpPr>
          <p:cNvPr id="5" name="Rectangle 4"/>
          <p:cNvSpPr/>
          <p:nvPr/>
        </p:nvSpPr>
        <p:spPr>
          <a:xfrm>
            <a:off x="3611418" y="1431636"/>
            <a:ext cx="8220364" cy="117302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80000" rtlCol="0" anchor="t"/>
          <a:lstStyle/>
          <a:p>
            <a:r>
              <a:rPr lang="sk-SK" sz="1200" b="1" dirty="0" smtClean="0">
                <a:solidFill>
                  <a:srgbClr val="C00000"/>
                </a:solidFill>
              </a:rPr>
              <a:t>e</a:t>
            </a:r>
            <a:r>
              <a:rPr lang="sk-SK" sz="1200" b="1" dirty="0" smtClean="0">
                <a:solidFill>
                  <a:srgbClr val="0070C0"/>
                </a:solidFill>
              </a:rPr>
              <a:t>zdravie </a:t>
            </a:r>
            <a:r>
              <a:rPr lang="sk-SK" sz="1200" dirty="0">
                <a:solidFill>
                  <a:srgbClr val="0070C0"/>
                </a:solidFill>
              </a:rPr>
              <a:t>Národný zdravotnícky informačný systém </a:t>
            </a:r>
            <a:endParaRPr lang="sk-SK" sz="1200" b="1" dirty="0">
              <a:solidFill>
                <a:srgbClr val="0070C0"/>
              </a:solidFill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3791653" y="1879601"/>
            <a:ext cx="1060279" cy="1060279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smtClean="0">
                <a:solidFill>
                  <a:schemeClr val="bg1"/>
                </a:solidFill>
              </a:rPr>
              <a:t>erecept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5135899" y="1879601"/>
            <a:ext cx="1060279" cy="1060279"/>
          </a:xfrm>
          <a:prstGeom prst="teardrop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  <a:effectLst>
            <a:outerShdw blurRad="1016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elab</a:t>
            </a:r>
          </a:p>
        </p:txBody>
      </p:sp>
      <p:sp>
        <p:nvSpPr>
          <p:cNvPr id="9" name="Teardrop 8"/>
          <p:cNvSpPr/>
          <p:nvPr/>
        </p:nvSpPr>
        <p:spPr>
          <a:xfrm>
            <a:off x="6480145" y="1879601"/>
            <a:ext cx="1060279" cy="1060279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evyšetrenie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7824391" y="1879601"/>
            <a:ext cx="1060279" cy="1060279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emedikácia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9168637" y="1879601"/>
            <a:ext cx="1060279" cy="1060279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Autentifikácia</a:t>
            </a:r>
            <a:r>
              <a:rPr lang="sk-SK" sz="1200" dirty="0" smtClean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sk-SK" sz="1200" dirty="0" smtClean="0">
                <a:solidFill>
                  <a:schemeClr val="bg1"/>
                </a:solidFill>
              </a:rPr>
              <a:t>Podporné služby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10512883" y="1879601"/>
            <a:ext cx="1060279" cy="1060279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eZKO</a:t>
            </a:r>
            <a:r>
              <a:rPr lang="sk-SK" sz="1200" dirty="0" smtClean="0">
                <a:solidFill>
                  <a:schemeClr val="bg1"/>
                </a:solidFill>
              </a:rPr>
              <a:t>/NPZ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1418" y="5083786"/>
            <a:ext cx="6812943" cy="663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08000" rtlCol="0" anchor="b"/>
          <a:lstStyle/>
          <a:p>
            <a:r>
              <a:rPr lang="sk-SK" sz="1200" b="1" dirty="0" smtClean="0">
                <a:solidFill>
                  <a:schemeClr val="tx1"/>
                </a:solidFill>
              </a:rPr>
              <a:t>Softvér PZS </a:t>
            </a:r>
            <a:r>
              <a:rPr lang="sk-SK" sz="1200" dirty="0" smtClean="0">
                <a:solidFill>
                  <a:schemeClr val="bg1">
                    <a:lumMod val="50000"/>
                  </a:schemeClr>
                </a:solidFill>
              </a:rPr>
              <a:t>/ Komunikácia so prebieha na pozadí cez spoločné rozhrania</a:t>
            </a:r>
            <a:endParaRPr lang="sk-S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13984" y="5083786"/>
            <a:ext cx="1155965" cy="663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08000" rtlCol="0" anchor="b"/>
          <a:lstStyle/>
          <a:p>
            <a:r>
              <a:rPr lang="sk-SK" sz="1200" b="1" smtClean="0">
                <a:solidFill>
                  <a:schemeClr val="tx1"/>
                </a:solidFill>
              </a:rPr>
              <a:t>Softvér PZS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11419" y="3834133"/>
            <a:ext cx="2160000" cy="663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08000" rtlCol="0" anchor="b"/>
          <a:lstStyle/>
          <a:p>
            <a:r>
              <a:rPr lang="sk-SK" sz="1000" dirty="0" smtClean="0">
                <a:solidFill>
                  <a:schemeClr val="bg1">
                    <a:lumMod val="50000"/>
                  </a:schemeClr>
                </a:solidFill>
              </a:rPr>
              <a:t>Dôvera zdravotná poisťovňa</a:t>
            </a:r>
            <a:endParaRPr lang="sk-SK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64361" y="3834107"/>
            <a:ext cx="2160000" cy="663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18000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sk-SK" sz="1000" dirty="0">
                <a:solidFill>
                  <a:schemeClr val="bg1">
                    <a:lumMod val="50000"/>
                  </a:schemeClr>
                </a:solidFill>
              </a:rPr>
              <a:t>Union zdravotná poisťovňa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37890" y="3834107"/>
            <a:ext cx="2160000" cy="663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08000" rtlCol="0" anchor="b"/>
          <a:lstStyle/>
          <a:p>
            <a:r>
              <a:rPr lang="sk-SK" sz="1000" dirty="0">
                <a:solidFill>
                  <a:schemeClr val="bg1">
                    <a:lumMod val="50000"/>
                  </a:schemeClr>
                </a:solidFill>
              </a:rPr>
              <a:t>Všeobecná zdravotná poisťovňa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6838" y="894027"/>
            <a:ext cx="12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>
                <a:solidFill>
                  <a:srgbClr val="0070C0"/>
                </a:solidFill>
              </a:rPr>
              <a:t>Integrované súčasti</a:t>
            </a:r>
          </a:p>
          <a:p>
            <a:pPr algn="r"/>
            <a:r>
              <a:rPr lang="sk-SK" sz="1000" b="1" dirty="0" smtClean="0">
                <a:solidFill>
                  <a:srgbClr val="0070C0"/>
                </a:solidFill>
              </a:rPr>
              <a:t>so systémami ZP</a:t>
            </a:r>
            <a:endParaRPr lang="sk-SK" sz="10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4610" y="899761"/>
            <a:ext cx="12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0070C0"/>
                </a:solidFill>
              </a:rPr>
              <a:t>Samostatné súčasti </a:t>
            </a:r>
            <a:r>
              <a:rPr lang="sk-SK" sz="1000" b="1" dirty="0" smtClean="0">
                <a:solidFill>
                  <a:srgbClr val="0070C0"/>
                </a:solidFill>
              </a:rPr>
              <a:t>NZIS</a:t>
            </a:r>
            <a:endParaRPr lang="sk-SK" sz="10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5961" y="3387845"/>
            <a:ext cx="12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 smtClean="0">
                <a:solidFill>
                  <a:schemeClr val="bg1">
                    <a:lumMod val="50000"/>
                  </a:schemeClr>
                </a:solidFill>
              </a:rPr>
              <a:t>Integrácia od</a:t>
            </a:r>
          </a:p>
          <a:p>
            <a:pPr algn="r"/>
            <a:r>
              <a:rPr lang="sk-SK" sz="1000" b="1" dirty="0" smtClean="0">
                <a:solidFill>
                  <a:schemeClr val="bg1">
                    <a:lumMod val="50000"/>
                  </a:schemeClr>
                </a:solidFill>
              </a:rPr>
              <a:t>1. januára 2018</a:t>
            </a:r>
            <a:endParaRPr lang="sk-SK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7737" y="6364658"/>
            <a:ext cx="3900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smtClean="0"/>
              <a:t>Jednotné rozhrania a služby integrovaných komponentov </a:t>
            </a:r>
            <a:r>
              <a:rPr lang="sk-SK" sz="1000" dirty="0" smtClean="0"/>
              <a:t>NZIS</a:t>
            </a:r>
            <a:endParaRPr lang="sk-SK" sz="1000" b="1" dirty="0"/>
          </a:p>
        </p:txBody>
      </p:sp>
      <p:sp>
        <p:nvSpPr>
          <p:cNvPr id="42" name="Teardrop 41"/>
          <p:cNvSpPr/>
          <p:nvPr/>
        </p:nvSpPr>
        <p:spPr>
          <a:xfrm>
            <a:off x="3774491" y="3607519"/>
            <a:ext cx="474635" cy="47463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ardrop 43"/>
          <p:cNvSpPr/>
          <p:nvPr/>
        </p:nvSpPr>
        <p:spPr>
          <a:xfrm>
            <a:off x="4344750" y="3606287"/>
            <a:ext cx="474635" cy="474635"/>
          </a:xfrm>
          <a:prstGeom prst="teardrop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ardrop 44"/>
          <p:cNvSpPr/>
          <p:nvPr/>
        </p:nvSpPr>
        <p:spPr>
          <a:xfrm>
            <a:off x="6096777" y="3607519"/>
            <a:ext cx="474635" cy="47463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ardrop 45"/>
          <p:cNvSpPr/>
          <p:nvPr/>
        </p:nvSpPr>
        <p:spPr>
          <a:xfrm>
            <a:off x="6667036" y="3606287"/>
            <a:ext cx="474635" cy="474635"/>
          </a:xfrm>
          <a:prstGeom prst="teardrop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ardrop 46"/>
          <p:cNvSpPr/>
          <p:nvPr/>
        </p:nvSpPr>
        <p:spPr>
          <a:xfrm>
            <a:off x="8408818" y="3607519"/>
            <a:ext cx="474635" cy="47463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ardrop 47"/>
          <p:cNvSpPr/>
          <p:nvPr/>
        </p:nvSpPr>
        <p:spPr>
          <a:xfrm>
            <a:off x="8979077" y="3606287"/>
            <a:ext cx="474635" cy="474635"/>
          </a:xfrm>
          <a:prstGeom prst="teardrop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59" idx="6"/>
          </p:cNvCxnSpPr>
          <p:nvPr/>
        </p:nvCxnSpPr>
        <p:spPr>
          <a:xfrm flipV="1">
            <a:off x="3984681" y="4574472"/>
            <a:ext cx="6865" cy="418413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9" idx="7"/>
          </p:cNvCxnSpPr>
          <p:nvPr/>
        </p:nvCxnSpPr>
        <p:spPr>
          <a:xfrm flipH="1">
            <a:off x="4106606" y="4568828"/>
            <a:ext cx="2198633" cy="424057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13471" y="4568828"/>
            <a:ext cx="4534416" cy="505173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977817" y="2807930"/>
            <a:ext cx="0" cy="798357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01" y="5305104"/>
            <a:ext cx="1142015" cy="971988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3977817" y="3208181"/>
            <a:ext cx="4753953" cy="922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24610" y="3196604"/>
            <a:ext cx="0" cy="4096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720603" y="3196604"/>
            <a:ext cx="0" cy="4096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ardrop 54"/>
          <p:cNvSpPr/>
          <p:nvPr/>
        </p:nvSpPr>
        <p:spPr>
          <a:xfrm>
            <a:off x="3869620" y="4426304"/>
            <a:ext cx="243851" cy="243851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Teardrop 56"/>
          <p:cNvSpPr/>
          <p:nvPr/>
        </p:nvSpPr>
        <p:spPr>
          <a:xfrm>
            <a:off x="6212168" y="4409549"/>
            <a:ext cx="243851" cy="243851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ardrop 57"/>
          <p:cNvSpPr/>
          <p:nvPr/>
        </p:nvSpPr>
        <p:spPr>
          <a:xfrm>
            <a:off x="8524209" y="4426304"/>
            <a:ext cx="243851" cy="243851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ardrop 58"/>
          <p:cNvSpPr/>
          <p:nvPr/>
        </p:nvSpPr>
        <p:spPr>
          <a:xfrm>
            <a:off x="3862755" y="4992885"/>
            <a:ext cx="243851" cy="243851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ardrop 39"/>
          <p:cNvSpPr/>
          <p:nvPr/>
        </p:nvSpPr>
        <p:spPr>
          <a:xfrm>
            <a:off x="4608081" y="6367028"/>
            <a:ext cx="243851" cy="243851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3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34453" y="461645"/>
            <a:ext cx="8423438" cy="62271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k-SK" sz="1800" dirty="0" smtClean="0"/>
              <a:t>Dôležitá </a:t>
            </a:r>
            <a:r>
              <a:rPr lang="sk-SK" sz="1800" b="1" dirty="0" smtClean="0">
                <a:latin typeface="+mn-lt"/>
              </a:rPr>
              <a:t>súčasť legislatívnej povinnosti </a:t>
            </a:r>
            <a:r>
              <a:rPr lang="sk-SK" sz="1800" dirty="0" smtClean="0"/>
              <a:t>PZS od 1. 1. 2018</a:t>
            </a:r>
            <a:endParaRPr lang="sk-SK" sz="18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sk-SK" sz="1800" b="1" dirty="0" smtClean="0">
                <a:solidFill>
                  <a:srgbClr val="0070C0"/>
                </a:solidFill>
                <a:latin typeface="+mn-lt"/>
              </a:rPr>
              <a:t>erecept</a:t>
            </a:r>
            <a:r>
              <a:rPr lang="sk-SK" sz="1800" dirty="0" smtClean="0"/>
              <a:t> </a:t>
            </a:r>
            <a:r>
              <a:rPr lang="sk-SK" sz="1800" b="1" dirty="0" smtClean="0">
                <a:latin typeface="+mn-lt"/>
              </a:rPr>
              <a:t>konsoliduje a zjednocuje </a:t>
            </a:r>
            <a:r>
              <a:rPr lang="sk-SK" sz="1800" dirty="0" smtClean="0"/>
              <a:t>úsilie všetkých subjektov zapojených do poskytovania zdravotnej starostlivosti s cieľom podporiť elektronizáciu zdravotníctva</a:t>
            </a:r>
          </a:p>
          <a:p>
            <a:pPr>
              <a:lnSpc>
                <a:spcPct val="100000"/>
              </a:lnSpc>
            </a:pPr>
            <a:r>
              <a:rPr lang="sk-SK" sz="1800" b="1" dirty="0"/>
              <a:t>Postupné sprístupnenie funkcionalít </a:t>
            </a:r>
            <a:r>
              <a:rPr lang="sk-SK" sz="1800" dirty="0"/>
              <a:t>elektronického zdravotníctva pre lekárov a pacientov začalo už v roku </a:t>
            </a:r>
            <a:r>
              <a:rPr lang="sk-SK" sz="1800" dirty="0" smtClean="0"/>
              <a:t>2017</a:t>
            </a:r>
            <a:endParaRPr lang="sk-SK" sz="1800" b="1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sk-SK" sz="1800" b="1" dirty="0" smtClean="0">
                <a:latin typeface="+mn-lt"/>
              </a:rPr>
              <a:t>Zapojenie ZP </a:t>
            </a:r>
            <a:r>
              <a:rPr lang="sk-SK" sz="1800" dirty="0" smtClean="0"/>
              <a:t>s právom manažovať recepty a žiadanky priamymi, ale jednotnými rozhraniami, podľa pravidiel NCZI</a:t>
            </a:r>
          </a:p>
          <a:p>
            <a:pPr lvl="1"/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konsolidované služby</a:t>
            </a:r>
          </a:p>
          <a:p>
            <a:pPr lvl="1"/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jednotné rozhranie na výmenu dát</a:t>
            </a:r>
          </a:p>
          <a:p>
            <a:pPr lvl="1"/>
            <a:r>
              <a:rPr lang="sk-SK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spoločná komunikácia na dodávateľov systémov pre PZS a PZS</a:t>
            </a:r>
          </a:p>
          <a:p>
            <a:pPr marL="228600" lvl="1">
              <a:spcBef>
                <a:spcPts val="1000"/>
              </a:spcBef>
              <a:buClr>
                <a:srgbClr val="C92137"/>
              </a:buClr>
              <a:buSzPct val="100000"/>
            </a:pPr>
            <a:r>
              <a:rPr lang="sk-SK" b="1" dirty="0" smtClean="0">
                <a:latin typeface="+mn-lt"/>
              </a:rPr>
              <a:t>Pripravený legislatívny balíček opatrení pre zjednodušenie práce lekára s NZIS</a:t>
            </a:r>
          </a:p>
          <a:p>
            <a:pPr lvl="1">
              <a:buClr>
                <a:srgbClr val="C92137"/>
              </a:buClr>
              <a:buSzPct val="100000"/>
            </a:pPr>
            <a:r>
              <a:rPr lang="sk-SK" sz="1600" b="1" dirty="0"/>
              <a:t>Úprava </a:t>
            </a:r>
            <a:r>
              <a:rPr lang="sk-SK" sz="1600" b="1" dirty="0" smtClean="0"/>
              <a:t>pacientskeho sumára</a:t>
            </a:r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/>
              <a:t>Odstránenie povinnosti  </a:t>
            </a:r>
            <a:r>
              <a:rPr lang="sk-SK" sz="1200" dirty="0" err="1"/>
              <a:t>kapitačného</a:t>
            </a:r>
            <a:r>
              <a:rPr lang="sk-SK" sz="1200" dirty="0"/>
              <a:t> lekára vytvoriť celý </a:t>
            </a:r>
            <a:r>
              <a:rPr lang="sk-SK" sz="1200" dirty="0" smtClean="0"/>
              <a:t>pacientsky </a:t>
            </a:r>
            <a:r>
              <a:rPr lang="sk-SK" sz="1200" dirty="0"/>
              <a:t>sumár  (aktuálna povinnosť vyplniť to najneskôr do 30.6.2018) </a:t>
            </a:r>
            <a:endParaRPr lang="en-US" sz="1200" dirty="0"/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 smtClean="0"/>
              <a:t>Zoštíhlenie pacientskeho </a:t>
            </a:r>
            <a:r>
              <a:rPr lang="sk-SK" sz="1200" dirty="0"/>
              <a:t>sumáru len na nevyhnutné život zachraňujúce dáta (</a:t>
            </a:r>
            <a:r>
              <a:rPr lang="sk-SK" sz="1200" dirty="0" err="1"/>
              <a:t>emergency</a:t>
            </a:r>
            <a:r>
              <a:rPr lang="sk-SK" sz="1200" dirty="0"/>
              <a:t> dáta)</a:t>
            </a:r>
            <a:endParaRPr lang="en-US" sz="1200" dirty="0"/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/>
              <a:t>Umožnenie zápisu do </a:t>
            </a:r>
            <a:r>
              <a:rPr lang="sk-SK" sz="1200" dirty="0" smtClean="0"/>
              <a:t>pacientskeho </a:t>
            </a:r>
            <a:r>
              <a:rPr lang="sk-SK" sz="1200" dirty="0"/>
              <a:t>sumáru aj iným lekárom ako všeobecným lekárom </a:t>
            </a:r>
            <a:endParaRPr lang="sk-SK" sz="1200" dirty="0" smtClean="0"/>
          </a:p>
          <a:p>
            <a:pPr lvl="1">
              <a:buClr>
                <a:srgbClr val="C92137"/>
              </a:buClr>
              <a:buSzPct val="100000"/>
            </a:pPr>
            <a:r>
              <a:rPr lang="sk-SK" sz="1600" b="1" dirty="0" smtClean="0"/>
              <a:t>Odstránenie povinnosti tlačiť zdravotnú dokumentáciu </a:t>
            </a:r>
          </a:p>
          <a:p>
            <a:pPr lvl="1">
              <a:buClr>
                <a:srgbClr val="C92137"/>
              </a:buClr>
              <a:buSzPct val="100000"/>
            </a:pPr>
            <a:r>
              <a:rPr lang="sk-SK" sz="1600" b="1" dirty="0" smtClean="0"/>
              <a:t>Doplnenie rolí zdravotnej sestry/ pôrodnej asistentky a zdravotného asistenta do NZIS</a:t>
            </a:r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 smtClean="0"/>
              <a:t>Doplnenie možnosti prístupu a zápisu do NZIS pre rolu zdravotnej sestry</a:t>
            </a:r>
            <a:endParaRPr lang="en-US" sz="1200" dirty="0" smtClean="0"/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 smtClean="0"/>
              <a:t>Možnosť </a:t>
            </a:r>
            <a:r>
              <a:rPr lang="sk-SK" sz="1200" dirty="0"/>
              <a:t>prístupu k </a:t>
            </a:r>
            <a:r>
              <a:rPr lang="sk-SK" sz="1200" dirty="0" smtClean="0"/>
              <a:t>pacientskemu sumáru, ako </a:t>
            </a:r>
            <a:r>
              <a:rPr lang="sk-SK" sz="1200" dirty="0"/>
              <a:t>aj identifikačným údajom</a:t>
            </a:r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/>
              <a:t>Možnosť zápisu zdravotných pomôcok, doplnkových zdravotných údajov (výška, váha, tlak</a:t>
            </a:r>
            <a:r>
              <a:rPr lang="sk-SK" sz="1200" dirty="0" smtClean="0"/>
              <a:t>) </a:t>
            </a:r>
            <a:endParaRPr lang="sk-SK" sz="1200" dirty="0"/>
          </a:p>
          <a:p>
            <a:pPr lvl="2">
              <a:buClr>
                <a:srgbClr val="C92137"/>
              </a:buClr>
              <a:buSzPct val="100000"/>
            </a:pPr>
            <a:r>
              <a:rPr lang="sk-SK" sz="1200" dirty="0"/>
              <a:t>Možnosť vytvorenia laboratórnych žiadaniek</a:t>
            </a:r>
            <a:endParaRPr lang="en-US" sz="1200" dirty="0"/>
          </a:p>
          <a:p>
            <a:pPr lvl="2">
              <a:buClr>
                <a:srgbClr val="C92137"/>
              </a:buClr>
              <a:buSzPct val="100000"/>
            </a:pPr>
            <a:endParaRPr lang="sk-SK" sz="1200" b="1" dirty="0">
              <a:solidFill>
                <a:srgbClr val="000000"/>
              </a:solidFill>
            </a:endParaRPr>
          </a:p>
          <a:p>
            <a:pPr lvl="2">
              <a:buClr>
                <a:srgbClr val="C92137"/>
              </a:buClr>
              <a:buSzPct val="100000"/>
            </a:pPr>
            <a:endParaRPr lang="en-US" sz="1200" dirty="0"/>
          </a:p>
          <a:p>
            <a:pPr lvl="1">
              <a:buClr>
                <a:srgbClr val="C92137"/>
              </a:buClr>
              <a:buSzPct val="100000"/>
            </a:pPr>
            <a:endParaRPr lang="sk-SK" sz="1600" b="1" dirty="0" smtClean="0"/>
          </a:p>
          <a:p>
            <a:pPr lvl="1">
              <a:buClr>
                <a:srgbClr val="C92137"/>
              </a:buClr>
              <a:buSzPct val="100000"/>
            </a:pPr>
            <a:endParaRPr lang="sk-SK" sz="1600" b="1" dirty="0"/>
          </a:p>
          <a:p>
            <a:pPr lvl="1"/>
            <a:endParaRPr lang="sk-SK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40505" y="1625295"/>
            <a:ext cx="2285890" cy="2884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n-lt"/>
                <a:ea typeface="Soho Gothic Pro" charset="0"/>
                <a:cs typeface="Soho Gothic Pro" charset="0"/>
              </a:defRPr>
            </a:lvl1pPr>
          </a:lstStyle>
          <a:p>
            <a:r>
              <a:rPr lang="sk-SK" dirty="0" smtClean="0"/>
              <a:t>ELEKTRONICKÉ RECEPTY</a:t>
            </a:r>
          </a:p>
          <a:p>
            <a:r>
              <a:rPr lang="sk-SK" dirty="0" smtClean="0"/>
              <a:t>A  ĎALŠIE DOMÉNY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775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505" y="1597103"/>
            <a:ext cx="2285890" cy="2884426"/>
          </a:xfrm>
        </p:spPr>
        <p:txBody>
          <a:bodyPr/>
          <a:lstStyle/>
          <a:p>
            <a:r>
              <a:rPr lang="sk-SK" dirty="0" smtClean="0"/>
              <a:t>ELEKTRONICKÉ RECEPTY POVINNE OD </a:t>
            </a:r>
            <a:r>
              <a:rPr lang="sk-SK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JANUÁRA 2018</a:t>
            </a:r>
            <a:endParaRPr lang="sk-SK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454" y="1309390"/>
            <a:ext cx="2664000" cy="448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108000" tIns="72000" rIns="108000" bIns="72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/>
              <a:t>Október 2017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Predpis</a:t>
            </a:r>
            <a:r>
              <a:rPr lang="sk-SK" sz="1200" dirty="0" smtClean="0"/>
              <a:t> lieku, zdravotnej pomôcky a diabetickej potraviny integrované so ZP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Výdaj</a:t>
            </a:r>
            <a:r>
              <a:rPr lang="sk-SK" sz="1200" dirty="0" smtClean="0"/>
              <a:t> lieku, zdravotnej pomôcky a diabetickej potraviny v lekárni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Zdravotný pracovník nie je povinný využívať </a:t>
            </a:r>
            <a:r>
              <a:rPr lang="sk-SK" sz="1200" dirty="0" err="1" smtClean="0"/>
              <a:t>ePZP</a:t>
            </a:r>
            <a:r>
              <a:rPr lang="sk-SK" sz="12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Zapojenie do </a:t>
            </a:r>
            <a:r>
              <a:rPr lang="sk-SK" sz="1200" dirty="0" err="1" smtClean="0"/>
              <a:t>ezdravia</a:t>
            </a:r>
            <a:r>
              <a:rPr lang="sk-SK" sz="1200" dirty="0" smtClean="0"/>
              <a:t> VšZP a Dôvera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/>
              <a:t>Distribúcia a aktivácia </a:t>
            </a:r>
            <a:r>
              <a:rPr lang="sk-SK" sz="1200" dirty="0" err="1" smtClean="0"/>
              <a:t>ePZP</a:t>
            </a: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99327" y="1309390"/>
            <a:ext cx="2664000" cy="448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108000" tIns="72000" rIns="108000" bIns="72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/>
              <a:t>Januára 2018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Overovanie</a:t>
            </a:r>
            <a:r>
              <a:rPr lang="sk-SK" sz="1200" dirty="0" smtClean="0"/>
              <a:t> zdravotníckeho pracovníka cez ePZP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Podpisovanie</a:t>
            </a:r>
            <a:r>
              <a:rPr lang="sk-SK" sz="1200" dirty="0" smtClean="0"/>
              <a:t> elektronických záznamov cez </a:t>
            </a:r>
            <a:r>
              <a:rPr lang="sk-SK" sz="1200" dirty="0" err="1" smtClean="0"/>
              <a:t>ePZP</a:t>
            </a: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/>
              <a:t>Opakované </a:t>
            </a:r>
            <a:r>
              <a:rPr lang="sk-SK" sz="1200" b="1" dirty="0" smtClean="0"/>
              <a:t>recepty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/>
              <a:t>Platná legislatívna </a:t>
            </a:r>
            <a:r>
              <a:rPr lang="sk-SK" sz="1200" b="1" dirty="0" smtClean="0"/>
              <a:t>zmena</a:t>
            </a: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Zapojené do </a:t>
            </a:r>
            <a:r>
              <a:rPr lang="sk-SK" sz="1200" dirty="0" err="1" smtClean="0"/>
              <a:t>ezdravia</a:t>
            </a:r>
            <a:r>
              <a:rPr lang="sk-SK" sz="1200" dirty="0" smtClean="0"/>
              <a:t> UNION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 smtClean="0"/>
              <a:t>Zber a analýza pripomienok z praxe, príprava na zapracovanie pre praktické potreby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dirty="0"/>
              <a:t>Monitoring, podpora a kontrola pripojených </a:t>
            </a:r>
            <a:r>
              <a:rPr lang="sk-SK" sz="1200" dirty="0" smtClean="0"/>
              <a:t>subjektov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264200" y="1309390"/>
            <a:ext cx="2664000" cy="448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72000" rIns="108000" bIns="72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/>
              <a:t>2018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sz="12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Aktívna kontrola pravidiel pre predpis liekov a pomôcok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sk-SK" sz="1200" b="1" dirty="0" smtClean="0"/>
              <a:t>Zapracovanie pripomienok z praxe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sk-SK" b="1" dirty="0"/>
          </a:p>
        </p:txBody>
      </p:sp>
      <p:sp>
        <p:nvSpPr>
          <p:cNvPr id="10" name="Rectangle 9"/>
          <p:cNvSpPr/>
          <p:nvPr/>
        </p:nvSpPr>
        <p:spPr>
          <a:xfrm rot="2700000">
            <a:off x="5886737" y="1505212"/>
            <a:ext cx="217122" cy="217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700000">
            <a:off x="8851675" y="1505211"/>
            <a:ext cx="217122" cy="217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82" y="5300988"/>
            <a:ext cx="1717837" cy="9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IDENTIFIKÁCIA</a:t>
            </a:r>
            <a:br>
              <a:rPr lang="sk-SK" dirty="0" smtClean="0"/>
            </a:br>
            <a:r>
              <a:rPr lang="sk-SK" dirty="0" smtClean="0"/>
              <a:t> PRIJÍMATEĽA</a:t>
            </a:r>
            <a:br>
              <a:rPr lang="sk-SK" dirty="0" smtClean="0"/>
            </a:br>
            <a:r>
              <a:rPr lang="sk-SK" dirty="0" smtClean="0"/>
              <a:t>ZDRAVOTNEJ</a:t>
            </a:r>
            <a:br>
              <a:rPr lang="sk-SK" dirty="0" smtClean="0"/>
            </a:br>
            <a:r>
              <a:rPr lang="sk-SK" dirty="0" smtClean="0"/>
              <a:t>STAROSTLIVOSTI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Rodným číslom – u všeobecného lekára</a:t>
            </a:r>
          </a:p>
          <a:p>
            <a:r>
              <a:rPr lang="sk-SK" dirty="0"/>
              <a:t>Preukazom poistenca alebo občianskym preukazom</a:t>
            </a:r>
          </a:p>
          <a:p>
            <a:r>
              <a:rPr lang="sk-SK" dirty="0"/>
              <a:t>Vložením eID (elektronický občiansky preukaz) do čítačky</a:t>
            </a:r>
          </a:p>
          <a:p>
            <a:r>
              <a:rPr lang="sk-SK" dirty="0"/>
              <a:t>Preukaz poistenca je akceptovaný len pre občanov, ktorí nemajú ešte eID alebo zo zákona naň nemajú </a:t>
            </a:r>
            <a:r>
              <a:rPr lang="sk-SK" dirty="0" smtClean="0"/>
              <a:t>nárok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1A3-3297-2243-BA28-EBC78BBCAE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4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ezdravie" id="{ABC50998-B088-6D40-91B0-A66FE15CF66E}" vid="{8C1CC2DE-01D8-834E-A239-AA475C9B6B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prezentacia_ezdravie_template</Template>
  <TotalTime>813</TotalTime>
  <Words>1071</Words>
  <Application>Microsoft Macintosh PowerPoint</Application>
  <PresentationFormat>Custom</PresentationFormat>
  <Paragraphs>252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OBSAH</vt:lpstr>
      <vt:lpstr>VÍZIA A CIEĽ  ELEKTRONICKÉHO ZDRAVOTNÍCTVA</vt:lpstr>
      <vt:lpstr>ezdravie  POSKYTOVANIE ZDRAVOTNEJ  STAROSTLIVOSTI</vt:lpstr>
      <vt:lpstr> KRÁTKODOBÉ CIELE  ezdravia K 1.1.2018</vt:lpstr>
      <vt:lpstr>PowerPoint Presentation</vt:lpstr>
      <vt:lpstr>PowerPoint Presentation</vt:lpstr>
      <vt:lpstr>ELEKTRONICKÉ RECEPTY POVINNE OD JANUÁRA 2018</vt:lpstr>
      <vt:lpstr>IDENTIFIKÁCIA  PRIJÍMATEĽA ZDRAVOTNEJ STAROSTLIVOSTI</vt:lpstr>
      <vt:lpstr>IDENTIFIKÁCIA ZDRAVOTNÍCKEHO PRACOVNÍKA</vt:lpstr>
      <vt:lpstr>NÁRODNÝ PORTÁL ZDRAVIA</vt:lpstr>
      <vt:lpstr>ELEKTRONICKÁ ZDRAVOTNÁ KNIŽKA OBČANA</vt:lpstr>
      <vt:lpstr>BENEFITY ezdravia</vt:lpstr>
      <vt:lpstr>ELEKTRONICKÉ RECEPTY A ICH BENEFITY</vt:lpstr>
      <vt:lpstr>POSTUP  NASADZOVANIA –  AMBULANTNÍ PZS </vt:lpstr>
      <vt:lpstr>PROCES VYDANIA ePZP + ČÍTAČKY</vt:lpstr>
      <vt:lpstr>INŠTALÁCIA INFORMAČNÉHO SYSTÉMU A ČÍTAČIEK pre PZS </vt:lpstr>
      <vt:lpstr>LEGISLATÍVNE ZMENY Z DÔVODU ZAVEDENIA ezdravia </vt:lpstr>
      <vt:lpstr>HLAVNÉ POVINNOSTI  Z LEGISLATÍVY</vt:lpstr>
      <vt:lpstr>ezdravie vs. GDPR</vt:lpstr>
      <vt:lpstr>ezdravie vs. GDPR</vt:lpstr>
      <vt:lpstr>ĎAKUJEM 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Kováčová Nikola</dc:creator>
  <cp:lastModifiedBy>Nikola Kováčová</cp:lastModifiedBy>
  <cp:revision>85</cp:revision>
  <dcterms:created xsi:type="dcterms:W3CDTF">2017-04-07T07:12:49Z</dcterms:created>
  <dcterms:modified xsi:type="dcterms:W3CDTF">2017-09-13T12:21:31Z</dcterms:modified>
</cp:coreProperties>
</file>